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4" r:id="rId1"/>
  </p:sldMasterIdLst>
  <p:notesMasterIdLst>
    <p:notesMasterId r:id="rId39"/>
  </p:notesMasterIdLst>
  <p:sldIdLst>
    <p:sldId id="256" r:id="rId2"/>
    <p:sldId id="258" r:id="rId3"/>
    <p:sldId id="303" r:id="rId4"/>
    <p:sldId id="313" r:id="rId5"/>
    <p:sldId id="263" r:id="rId6"/>
    <p:sldId id="304" r:id="rId7"/>
    <p:sldId id="266" r:id="rId8"/>
    <p:sldId id="267" r:id="rId9"/>
    <p:sldId id="268" r:id="rId10"/>
    <p:sldId id="270" r:id="rId11"/>
    <p:sldId id="271" r:id="rId12"/>
    <p:sldId id="305" r:id="rId13"/>
    <p:sldId id="279" r:id="rId14"/>
    <p:sldId id="280" r:id="rId15"/>
    <p:sldId id="306" r:id="rId16"/>
    <p:sldId id="283" r:id="rId17"/>
    <p:sldId id="284" r:id="rId18"/>
    <p:sldId id="309" r:id="rId19"/>
    <p:sldId id="285" r:id="rId20"/>
    <p:sldId id="286" r:id="rId21"/>
    <p:sldId id="287" r:id="rId22"/>
    <p:sldId id="288" r:id="rId23"/>
    <p:sldId id="311" r:id="rId24"/>
    <p:sldId id="312" r:id="rId25"/>
    <p:sldId id="307" r:id="rId26"/>
    <p:sldId id="289" r:id="rId27"/>
    <p:sldId id="290" r:id="rId28"/>
    <p:sldId id="278" r:id="rId29"/>
    <p:sldId id="291" r:id="rId30"/>
    <p:sldId id="292" r:id="rId31"/>
    <p:sldId id="293" r:id="rId32"/>
    <p:sldId id="308" r:id="rId33"/>
    <p:sldId id="259" r:id="rId34"/>
    <p:sldId id="294" r:id="rId35"/>
    <p:sldId id="296" r:id="rId36"/>
    <p:sldId id="295" r:id="rId37"/>
    <p:sldId id="257"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A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34"/>
    <p:restoredTop sz="96629"/>
  </p:normalViewPr>
  <p:slideViewPr>
    <p:cSldViewPr snapToGrid="0" snapToObjects="1">
      <p:cViewPr varScale="1">
        <p:scale>
          <a:sx n="142" d="100"/>
          <a:sy n="142" d="100"/>
        </p:scale>
        <p:origin x="10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ofPieChart>
        <c:ofPieType val="bar"/>
        <c:varyColors val="1"/>
        <c:ser>
          <c:idx val="0"/>
          <c:order val="0"/>
          <c:tx>
            <c:strRef>
              <c:f>工作表1!$B$1</c:f>
              <c:strCache>
                <c:ptCount val="1"/>
                <c:pt idx="0">
                  <c:v>总成绩</c:v>
                </c:pt>
              </c:strCache>
            </c:strRef>
          </c:tx>
          <c:explosion val="4"/>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FB1-8949-A147-EE93A389CEC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FB1-8949-A147-EE93A389CEC3}"/>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FB1-8949-A147-EE93A389CEC3}"/>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FB1-8949-A147-EE93A389CEC3}"/>
              </c:ext>
            </c:extLst>
          </c:dPt>
          <c:cat>
            <c:strRef>
              <c:f>工作表1!$A$2:$A$4</c:f>
              <c:strCache>
                <c:ptCount val="3"/>
                <c:pt idx="0">
                  <c:v>期末考试</c:v>
                </c:pt>
                <c:pt idx="1">
                  <c:v>期中考试成绩</c:v>
                </c:pt>
                <c:pt idx="2">
                  <c:v>平时成绩</c:v>
                </c:pt>
              </c:strCache>
            </c:strRef>
          </c:cat>
          <c:val>
            <c:numRef>
              <c:f>工作表1!$B$2:$B$4</c:f>
              <c:numCache>
                <c:formatCode>General</c:formatCode>
                <c:ptCount val="3"/>
                <c:pt idx="0">
                  <c:v>50</c:v>
                </c:pt>
                <c:pt idx="1">
                  <c:v>25</c:v>
                </c:pt>
                <c:pt idx="2">
                  <c:v>25</c:v>
                </c:pt>
              </c:numCache>
            </c:numRef>
          </c:val>
          <c:extLst>
            <c:ext xmlns:c16="http://schemas.microsoft.com/office/drawing/2014/chart" uri="{C3380CC4-5D6E-409C-BE32-E72D297353CC}">
              <c16:uniqueId val="{00000008-7FB1-8949-A147-EE93A389CEC3}"/>
            </c:ext>
          </c:extLst>
        </c:ser>
        <c:dLbls>
          <c:showLegendKey val="0"/>
          <c:showVal val="0"/>
          <c:showCatName val="0"/>
          <c:showSerName val="0"/>
          <c:showPercent val="0"/>
          <c:showBubbleSize val="0"/>
          <c:showLeaderLines val="1"/>
        </c:dLbls>
        <c:gapWidth val="100"/>
        <c:secondPieSize val="56"/>
        <c:serLines>
          <c:spPr>
            <a:ln w="9525">
              <a:solidFill>
                <a:schemeClr val="dk1">
                  <a:lumMod val="50000"/>
                  <a:lumOff val="50000"/>
                </a:schemeClr>
              </a:solidFill>
              <a:round/>
            </a:ln>
            <a:effectLst/>
          </c:spPr>
        </c:serLines>
      </c:of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E2B6-6D74-6A49-93E1-CEBF29DA6686}" type="datetimeFigureOut">
              <a:rPr kumimoji="1" lang="zh-CN" altLang="en-US" smtClean="0"/>
              <a:t>2021/10/7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ED924-944F-CF4E-A657-1BF836371628}" type="slidenum">
              <a:rPr kumimoji="1" lang="zh-CN" altLang="en-US" smtClean="0"/>
              <a:t>‹#›</a:t>
            </a:fld>
            <a:endParaRPr kumimoji="1" lang="zh-CN" altLang="en-US"/>
          </a:p>
        </p:txBody>
      </p:sp>
    </p:spTree>
    <p:extLst>
      <p:ext uri="{BB962C8B-B14F-4D97-AF65-F5344CB8AC3E}">
        <p14:creationId xmlns:p14="http://schemas.microsoft.com/office/powerpoint/2010/main" val="1784051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bwMode="auto">
          <a:xfrm>
            <a:off x="852488" y="744538"/>
            <a:ext cx="4965700" cy="3724275"/>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88067" name="Rectangle 3"/>
          <p:cNvSpPr>
            <a:spLocks noGrp="1" noChangeArrowheads="1"/>
          </p:cNvSpPr>
          <p:nvPr>
            <p:ph type="body" idx="1"/>
          </p:nvPr>
        </p:nvSpPr>
        <p:spPr bwMode="auto">
          <a:xfrm>
            <a:off x="668338" y="4716463"/>
            <a:ext cx="5335587" cy="44688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endParaRPr lang="zh-CN" altLang="en-US" dirty="0"/>
          </a:p>
        </p:txBody>
      </p:sp>
    </p:spTree>
    <p:extLst>
      <p:ext uri="{BB962C8B-B14F-4D97-AF65-F5344CB8AC3E}">
        <p14:creationId xmlns:p14="http://schemas.microsoft.com/office/powerpoint/2010/main" val="48719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1725" y="1241425"/>
            <a:ext cx="4467225" cy="3351213"/>
          </a:xfrm>
          <a:prstGeom prst="rect">
            <a:avLst/>
          </a:prstGeom>
          <a:noFill/>
          <a:ln w="12700">
            <a:solidFill>
              <a:prstClr val="black"/>
            </a:solidFill>
          </a:ln>
        </p:spPr>
      </p:sp>
      <p:sp>
        <p:nvSpPr>
          <p:cNvPr id="3" name="备注占位符 2"/>
          <p:cNvSpPr>
            <a:spLocks noGrp="1"/>
          </p:cNvSpPr>
          <p:nvPr>
            <p:ph type="body" idx="1"/>
          </p:nvPr>
        </p:nvSpPr>
        <p:spPr>
          <a:xfrm>
            <a:off x="666750" y="4778375"/>
            <a:ext cx="5337175" cy="3910013"/>
          </a:xfrm>
          <a:prstGeom prst="rect">
            <a:avLst/>
          </a:prstGeom>
        </p:spPr>
        <p:txBody>
          <a:bodyPr/>
          <a:lstStyle/>
          <a:p>
            <a:endParaRPr kumimoji="1" lang="zh-CN" altLang="en-US" dirty="0"/>
          </a:p>
        </p:txBody>
      </p:sp>
    </p:spTree>
    <p:extLst>
      <p:ext uri="{BB962C8B-B14F-4D97-AF65-F5344CB8AC3E}">
        <p14:creationId xmlns:p14="http://schemas.microsoft.com/office/powerpoint/2010/main" val="850139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bwMode="auto">
          <a:xfrm>
            <a:off x="852488" y="744538"/>
            <a:ext cx="4965700" cy="3724275"/>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1267" name="Rectangle 3"/>
          <p:cNvSpPr>
            <a:spLocks noGrp="1" noChangeArrowheads="1"/>
          </p:cNvSpPr>
          <p:nvPr>
            <p:ph type="body" idx="1"/>
          </p:nvPr>
        </p:nvSpPr>
        <p:spPr bwMode="auto">
          <a:xfrm>
            <a:off x="668338" y="4716463"/>
            <a:ext cx="5335587" cy="44688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t>汽车很复杂，汽车工程师使它很容易被驾驶。这是我们的榜样。</a:t>
            </a:r>
          </a:p>
          <a:p>
            <a:endParaRPr lang="zh-CN" altLang="en-US"/>
          </a:p>
        </p:txBody>
      </p:sp>
    </p:spTree>
    <p:extLst>
      <p:ext uri="{BB962C8B-B14F-4D97-AF65-F5344CB8AC3E}">
        <p14:creationId xmlns:p14="http://schemas.microsoft.com/office/powerpoint/2010/main" val="193152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bwMode="auto">
          <a:xfrm>
            <a:off x="852488" y="744538"/>
            <a:ext cx="4965700" cy="3724275"/>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7411" name="Rectangle 3"/>
          <p:cNvSpPr>
            <a:spLocks noGrp="1" noChangeArrowheads="1"/>
          </p:cNvSpPr>
          <p:nvPr>
            <p:ph type="body" idx="1"/>
          </p:nvPr>
        </p:nvSpPr>
        <p:spPr bwMode="auto">
          <a:xfrm>
            <a:off x="668338" y="4716463"/>
            <a:ext cx="5335587" cy="44688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t>如果计算机是乐队，那么程序员就是指挥家，程序就是乐谱。</a:t>
            </a:r>
          </a:p>
          <a:p>
            <a:r>
              <a:rPr lang="zh-CN" altLang="en-US"/>
              <a:t>如果计算机是军队，那么程序员就是总司令，程序就是作战计划。</a:t>
            </a:r>
          </a:p>
        </p:txBody>
      </p:sp>
    </p:spTree>
    <p:extLst>
      <p:ext uri="{BB962C8B-B14F-4D97-AF65-F5344CB8AC3E}">
        <p14:creationId xmlns:p14="http://schemas.microsoft.com/office/powerpoint/2010/main" val="107364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bwMode="auto">
          <a:xfrm>
            <a:off x="852488" y="744538"/>
            <a:ext cx="4965700" cy="3724275"/>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96259" name="Rectangle 3"/>
          <p:cNvSpPr>
            <a:spLocks noGrp="1" noChangeArrowheads="1"/>
          </p:cNvSpPr>
          <p:nvPr>
            <p:ph type="body" idx="1"/>
          </p:nvPr>
        </p:nvSpPr>
        <p:spPr bwMode="auto">
          <a:xfrm>
            <a:off x="668338" y="4716463"/>
            <a:ext cx="5335587" cy="44688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t>如果计算机是乐队，那么程序员就是指挥家，程序就是乐谱。</a:t>
            </a:r>
          </a:p>
          <a:p>
            <a:r>
              <a:rPr lang="zh-CN" altLang="en-US"/>
              <a:t>如果计算机是军队，那么程序员就是总司令，程序就是作战计划。</a:t>
            </a:r>
          </a:p>
          <a:p>
            <a:endParaRPr lang="zh-CN" altLang="en-US"/>
          </a:p>
        </p:txBody>
      </p:sp>
    </p:spTree>
    <p:extLst>
      <p:ext uri="{BB962C8B-B14F-4D97-AF65-F5344CB8AC3E}">
        <p14:creationId xmlns:p14="http://schemas.microsoft.com/office/powerpoint/2010/main" val="2024516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bwMode="auto">
          <a:xfrm>
            <a:off x="852488" y="744538"/>
            <a:ext cx="4965700" cy="3724275"/>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555" name="Rectangle 3"/>
          <p:cNvSpPr>
            <a:spLocks noGrp="1" noChangeArrowheads="1"/>
          </p:cNvSpPr>
          <p:nvPr>
            <p:ph type="body" idx="1"/>
          </p:nvPr>
        </p:nvSpPr>
        <p:spPr bwMode="auto">
          <a:xfrm>
            <a:off x="668338" y="4716463"/>
            <a:ext cx="5335587" cy="44688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t>“</a:t>
            </a:r>
            <a:r>
              <a:rPr lang="en-US" altLang="zh-CN"/>
              <a:t>ANSI C”</a:t>
            </a:r>
            <a:r>
              <a:rPr lang="zh-CN" altLang="en-US"/>
              <a:t>标准的发布是</a:t>
            </a:r>
            <a:r>
              <a:rPr lang="en-US" altLang="zh-CN"/>
              <a:t>C</a:t>
            </a:r>
            <a:r>
              <a:rPr lang="zh-CN" altLang="en-US"/>
              <a:t>语言成熟的标志。教科书就是以</a:t>
            </a:r>
            <a:r>
              <a:rPr lang="en-US" altLang="zh-CN"/>
              <a:t>ANSI C</a:t>
            </a:r>
            <a:r>
              <a:rPr lang="zh-CN" altLang="en-US"/>
              <a:t>为依据编写的。</a:t>
            </a:r>
          </a:p>
          <a:p>
            <a:r>
              <a:rPr lang="zh-CN" altLang="en-US"/>
              <a:t>无从考证究竟有多少软件用</a:t>
            </a:r>
            <a:r>
              <a:rPr lang="en-US" altLang="zh-CN"/>
              <a:t>C</a:t>
            </a:r>
            <a:r>
              <a:rPr lang="zh-CN" altLang="en-US"/>
              <a:t>语言编写。但我们赖以生存的软件中确实大多数都是用</a:t>
            </a:r>
            <a:r>
              <a:rPr lang="en-US" altLang="zh-CN"/>
              <a:t>C</a:t>
            </a:r>
            <a:r>
              <a:rPr lang="zh-CN" altLang="en-US"/>
              <a:t>语言编写。</a:t>
            </a:r>
          </a:p>
          <a:p>
            <a:r>
              <a:rPr lang="zh-CN" altLang="en-US"/>
              <a:t>目前新开发的软件中，尤其在</a:t>
            </a:r>
            <a:r>
              <a:rPr lang="en-US" altLang="zh-CN"/>
              <a:t>Windows</a:t>
            </a:r>
            <a:r>
              <a:rPr lang="zh-CN" altLang="en-US"/>
              <a:t>上，使用</a:t>
            </a:r>
            <a:r>
              <a:rPr lang="en-US" altLang="zh-CN"/>
              <a:t>C</a:t>
            </a:r>
            <a:r>
              <a:rPr lang="zh-CN" altLang="en-US"/>
              <a:t>语言的越来越少了，其小弟</a:t>
            </a:r>
            <a:r>
              <a:rPr lang="en-US" altLang="zh-CN"/>
              <a:t>C++</a:t>
            </a:r>
            <a:r>
              <a:rPr lang="zh-CN" altLang="en-US"/>
              <a:t>、</a:t>
            </a:r>
            <a:r>
              <a:rPr lang="en-US" altLang="zh-CN"/>
              <a:t>Java</a:t>
            </a:r>
            <a:r>
              <a:rPr lang="zh-CN" altLang="en-US"/>
              <a:t>和</a:t>
            </a:r>
            <a:r>
              <a:rPr lang="en-US" altLang="zh-CN"/>
              <a:t>C#</a:t>
            </a:r>
            <a:r>
              <a:rPr lang="zh-CN" altLang="en-US"/>
              <a:t>正如火如荼。正确地学好</a:t>
            </a:r>
            <a:r>
              <a:rPr lang="en-US" altLang="zh-CN"/>
              <a:t>C</a:t>
            </a:r>
            <a:r>
              <a:rPr lang="zh-CN" altLang="en-US"/>
              <a:t>语言，是学习这些流行语言的基础。</a:t>
            </a:r>
            <a:endParaRPr lang="en-US" altLang="zh-CN"/>
          </a:p>
          <a:p>
            <a:endParaRPr lang="zh-CN" altLang="en-US"/>
          </a:p>
        </p:txBody>
      </p:sp>
    </p:spTree>
    <p:extLst>
      <p:ext uri="{BB962C8B-B14F-4D97-AF65-F5344CB8AC3E}">
        <p14:creationId xmlns:p14="http://schemas.microsoft.com/office/powerpoint/2010/main" val="171226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bwMode="auto">
          <a:xfrm>
            <a:off x="852488" y="744538"/>
            <a:ext cx="4965700" cy="3724275"/>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555" name="Rectangle 3"/>
          <p:cNvSpPr>
            <a:spLocks noGrp="1" noChangeArrowheads="1"/>
          </p:cNvSpPr>
          <p:nvPr>
            <p:ph type="body" idx="1"/>
          </p:nvPr>
        </p:nvSpPr>
        <p:spPr bwMode="auto">
          <a:xfrm>
            <a:off x="668338" y="4716463"/>
            <a:ext cx="5335587" cy="44688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t>“</a:t>
            </a:r>
            <a:r>
              <a:rPr lang="en-US" altLang="zh-CN"/>
              <a:t>ANSI C”</a:t>
            </a:r>
            <a:r>
              <a:rPr lang="zh-CN" altLang="en-US"/>
              <a:t>标准的发布是</a:t>
            </a:r>
            <a:r>
              <a:rPr lang="en-US" altLang="zh-CN"/>
              <a:t>C</a:t>
            </a:r>
            <a:r>
              <a:rPr lang="zh-CN" altLang="en-US"/>
              <a:t>语言成熟的标志。教科书就是以</a:t>
            </a:r>
            <a:r>
              <a:rPr lang="en-US" altLang="zh-CN"/>
              <a:t>ANSI C</a:t>
            </a:r>
            <a:r>
              <a:rPr lang="zh-CN" altLang="en-US"/>
              <a:t>为依据编写的。</a:t>
            </a:r>
          </a:p>
          <a:p>
            <a:r>
              <a:rPr lang="zh-CN" altLang="en-US"/>
              <a:t>无从考证究竟有多少软件用</a:t>
            </a:r>
            <a:r>
              <a:rPr lang="en-US" altLang="zh-CN"/>
              <a:t>C</a:t>
            </a:r>
            <a:r>
              <a:rPr lang="zh-CN" altLang="en-US"/>
              <a:t>语言编写。但我们赖以生存的软件中确实大多数都是用</a:t>
            </a:r>
            <a:r>
              <a:rPr lang="en-US" altLang="zh-CN"/>
              <a:t>C</a:t>
            </a:r>
            <a:r>
              <a:rPr lang="zh-CN" altLang="en-US"/>
              <a:t>语言编写。</a:t>
            </a:r>
          </a:p>
          <a:p>
            <a:r>
              <a:rPr lang="zh-CN" altLang="en-US"/>
              <a:t>目前新开发的软件中，尤其在</a:t>
            </a:r>
            <a:r>
              <a:rPr lang="en-US" altLang="zh-CN"/>
              <a:t>Windows</a:t>
            </a:r>
            <a:r>
              <a:rPr lang="zh-CN" altLang="en-US"/>
              <a:t>上，使用</a:t>
            </a:r>
            <a:r>
              <a:rPr lang="en-US" altLang="zh-CN"/>
              <a:t>C</a:t>
            </a:r>
            <a:r>
              <a:rPr lang="zh-CN" altLang="en-US"/>
              <a:t>语言的越来越少了，其小弟</a:t>
            </a:r>
            <a:r>
              <a:rPr lang="en-US" altLang="zh-CN"/>
              <a:t>C++</a:t>
            </a:r>
            <a:r>
              <a:rPr lang="zh-CN" altLang="en-US"/>
              <a:t>、</a:t>
            </a:r>
            <a:r>
              <a:rPr lang="en-US" altLang="zh-CN"/>
              <a:t>Java</a:t>
            </a:r>
            <a:r>
              <a:rPr lang="zh-CN" altLang="en-US"/>
              <a:t>和</a:t>
            </a:r>
            <a:r>
              <a:rPr lang="en-US" altLang="zh-CN"/>
              <a:t>C#</a:t>
            </a:r>
            <a:r>
              <a:rPr lang="zh-CN" altLang="en-US"/>
              <a:t>正如火如荼。正确地学好</a:t>
            </a:r>
            <a:r>
              <a:rPr lang="en-US" altLang="zh-CN"/>
              <a:t>C</a:t>
            </a:r>
            <a:r>
              <a:rPr lang="zh-CN" altLang="en-US"/>
              <a:t>语言，是学习这些流行语言的基础。</a:t>
            </a:r>
            <a:endParaRPr lang="en-US" altLang="zh-CN"/>
          </a:p>
          <a:p>
            <a:endParaRPr lang="zh-CN" altLang="en-US"/>
          </a:p>
        </p:txBody>
      </p:sp>
    </p:spTree>
    <p:extLst>
      <p:ext uri="{BB962C8B-B14F-4D97-AF65-F5344CB8AC3E}">
        <p14:creationId xmlns:p14="http://schemas.microsoft.com/office/powerpoint/2010/main" val="40867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bwMode="auto">
          <a:xfrm>
            <a:off x="852488" y="744538"/>
            <a:ext cx="4965700" cy="3724275"/>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555" name="Rectangle 3"/>
          <p:cNvSpPr>
            <a:spLocks noGrp="1" noChangeArrowheads="1"/>
          </p:cNvSpPr>
          <p:nvPr>
            <p:ph type="body" idx="1"/>
          </p:nvPr>
        </p:nvSpPr>
        <p:spPr bwMode="auto">
          <a:xfrm>
            <a:off x="668338" y="4716463"/>
            <a:ext cx="5335587" cy="44688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a:t>“</a:t>
            </a:r>
            <a:r>
              <a:rPr lang="en-US" altLang="zh-CN"/>
              <a:t>ANSI C”</a:t>
            </a:r>
            <a:r>
              <a:rPr lang="zh-CN" altLang="en-US"/>
              <a:t>标准的发布是</a:t>
            </a:r>
            <a:r>
              <a:rPr lang="en-US" altLang="zh-CN"/>
              <a:t>C</a:t>
            </a:r>
            <a:r>
              <a:rPr lang="zh-CN" altLang="en-US"/>
              <a:t>语言成熟的标志。教科书就是以</a:t>
            </a:r>
            <a:r>
              <a:rPr lang="en-US" altLang="zh-CN"/>
              <a:t>ANSI C</a:t>
            </a:r>
            <a:r>
              <a:rPr lang="zh-CN" altLang="en-US"/>
              <a:t>为依据编写的。</a:t>
            </a:r>
          </a:p>
          <a:p>
            <a:r>
              <a:rPr lang="zh-CN" altLang="en-US"/>
              <a:t>无从考证究竟有多少软件用</a:t>
            </a:r>
            <a:r>
              <a:rPr lang="en-US" altLang="zh-CN"/>
              <a:t>C</a:t>
            </a:r>
            <a:r>
              <a:rPr lang="zh-CN" altLang="en-US"/>
              <a:t>语言编写。但我们赖以生存的软件中确实大多数都是用</a:t>
            </a:r>
            <a:r>
              <a:rPr lang="en-US" altLang="zh-CN"/>
              <a:t>C</a:t>
            </a:r>
            <a:r>
              <a:rPr lang="zh-CN" altLang="en-US"/>
              <a:t>语言编写。</a:t>
            </a:r>
          </a:p>
          <a:p>
            <a:r>
              <a:rPr lang="zh-CN" altLang="en-US"/>
              <a:t>目前新开发的软件中，尤其在</a:t>
            </a:r>
            <a:r>
              <a:rPr lang="en-US" altLang="zh-CN"/>
              <a:t>Windows</a:t>
            </a:r>
            <a:r>
              <a:rPr lang="zh-CN" altLang="en-US"/>
              <a:t>上，使用</a:t>
            </a:r>
            <a:r>
              <a:rPr lang="en-US" altLang="zh-CN"/>
              <a:t>C</a:t>
            </a:r>
            <a:r>
              <a:rPr lang="zh-CN" altLang="en-US"/>
              <a:t>语言的越来越少了，其小弟</a:t>
            </a:r>
            <a:r>
              <a:rPr lang="en-US" altLang="zh-CN"/>
              <a:t>C++</a:t>
            </a:r>
            <a:r>
              <a:rPr lang="zh-CN" altLang="en-US"/>
              <a:t>、</a:t>
            </a:r>
            <a:r>
              <a:rPr lang="en-US" altLang="zh-CN"/>
              <a:t>Java</a:t>
            </a:r>
            <a:r>
              <a:rPr lang="zh-CN" altLang="en-US"/>
              <a:t>和</a:t>
            </a:r>
            <a:r>
              <a:rPr lang="en-US" altLang="zh-CN"/>
              <a:t>C#</a:t>
            </a:r>
            <a:r>
              <a:rPr lang="zh-CN" altLang="en-US"/>
              <a:t>正如火如荼。正确地学好</a:t>
            </a:r>
            <a:r>
              <a:rPr lang="en-US" altLang="zh-CN"/>
              <a:t>C</a:t>
            </a:r>
            <a:r>
              <a:rPr lang="zh-CN" altLang="en-US"/>
              <a:t>语言，是学习这些流行语言的基础。</a:t>
            </a:r>
            <a:endParaRPr lang="en-US" altLang="zh-CN"/>
          </a:p>
          <a:p>
            <a:endParaRPr lang="zh-CN" altLang="en-US"/>
          </a:p>
        </p:txBody>
      </p:sp>
    </p:spTree>
    <p:extLst>
      <p:ext uri="{BB962C8B-B14F-4D97-AF65-F5344CB8AC3E}">
        <p14:creationId xmlns:p14="http://schemas.microsoft.com/office/powerpoint/2010/main" val="1671067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bwMode="auto">
          <a:xfrm>
            <a:off x="852488" y="744538"/>
            <a:ext cx="4965700" cy="3724275"/>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115715" name="Rectangle 3"/>
          <p:cNvSpPr>
            <a:spLocks noGrp="1" noChangeArrowheads="1"/>
          </p:cNvSpPr>
          <p:nvPr>
            <p:ph type="body" idx="1"/>
          </p:nvPr>
        </p:nvSpPr>
        <p:spPr bwMode="auto">
          <a:xfrm>
            <a:off x="668338" y="4716463"/>
            <a:ext cx="5335587" cy="44688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ltLang="zh-CN"/>
              <a:t>C</a:t>
            </a:r>
            <a:r>
              <a:rPr lang="zh-CN" altLang="en-US"/>
              <a:t>语言被分类位高级语言，但实际上它是一种介于高级语言和低级语言之间的语言。</a:t>
            </a:r>
          </a:p>
          <a:p>
            <a:r>
              <a:rPr lang="zh-CN" altLang="en-US"/>
              <a:t>计算机科学中很多事物都难以进行准确的分类和定义，甚至根本没有定义。所以学习中要注意理解，而不是记忆。</a:t>
            </a:r>
          </a:p>
        </p:txBody>
      </p:sp>
    </p:spTree>
    <p:extLst>
      <p:ext uri="{BB962C8B-B14F-4D97-AF65-F5344CB8AC3E}">
        <p14:creationId xmlns:p14="http://schemas.microsoft.com/office/powerpoint/2010/main" val="1561006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bwMode="auto">
          <a:xfrm>
            <a:off x="852488" y="744538"/>
            <a:ext cx="4965700" cy="3724275"/>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100355" name="Rectangle 3"/>
          <p:cNvSpPr>
            <a:spLocks noGrp="1" noChangeArrowheads="1"/>
          </p:cNvSpPr>
          <p:nvPr>
            <p:ph type="body" idx="1"/>
          </p:nvPr>
        </p:nvSpPr>
        <p:spPr bwMode="auto">
          <a:xfrm>
            <a:off x="668338" y="4716463"/>
            <a:ext cx="5335587" cy="446881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endParaRPr lang="zh-CN" altLang="en-US"/>
          </a:p>
        </p:txBody>
      </p:sp>
    </p:spTree>
    <p:extLst>
      <p:ext uri="{BB962C8B-B14F-4D97-AF65-F5344CB8AC3E}">
        <p14:creationId xmlns:p14="http://schemas.microsoft.com/office/powerpoint/2010/main" val="105978983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7AEEF40-F113-CE45-AEC2-590D8E64F304}" type="datetime1">
              <a:rPr kumimoji="1" lang="zh-CN" altLang="en-US" smtClean="0"/>
              <a:t>2021/10/7</a:t>
            </a:fld>
            <a:endParaRPr kumimoji="1" lang="zh-CN" altLang="en-US"/>
          </a:p>
        </p:txBody>
      </p:sp>
      <p:sp>
        <p:nvSpPr>
          <p:cNvPr id="5" name="Footer Placeholder 4"/>
          <p:cNvSpPr>
            <a:spLocks noGrp="1"/>
          </p:cNvSpPr>
          <p:nvPr>
            <p:ph type="ftr" sz="quarter" idx="11"/>
          </p:nvPr>
        </p:nvSpPr>
        <p:spPr>
          <a:xfrm>
            <a:off x="812805" y="6272785"/>
            <a:ext cx="4745736" cy="365125"/>
          </a:xfrm>
        </p:spPr>
        <p:txBody>
          <a:bodyPr/>
          <a:lstStyle/>
          <a:p>
            <a:endParaRPr kumimoji="1" lang="zh-CN" alt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54350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1CAF4CAF-AB8A-7F42-B703-24B9564A647C}" type="datetime1">
              <a:rPr kumimoji="1" lang="zh-CN" altLang="en-US" smtClean="0"/>
              <a:t>2021/10/7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515814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E27A7DF-665A-1F4D-88F6-E95F810A0BFB}" type="datetime1">
              <a:rPr kumimoji="1" lang="zh-CN" altLang="en-US" smtClean="0"/>
              <a:t>2021/10/7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308424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4" y="103188"/>
            <a:ext cx="8243887" cy="131445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1"/>
            <a:ext cx="4038600" cy="4456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1"/>
            <a:ext cx="4038600" cy="44561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457200" y="6243638"/>
            <a:ext cx="2133600" cy="457200"/>
          </a:xfrm>
        </p:spPr>
        <p:txBody>
          <a:bodyPr/>
          <a:lstStyle>
            <a:lvl1pPr>
              <a:defRPr/>
            </a:lvl1pPr>
          </a:lstStyle>
          <a:p>
            <a:fld id="{8CF1F90A-78CC-CC49-84A1-A9452CC30BDA}" type="datetime1">
              <a:rPr lang="zh-CN" altLang="en-US" smtClean="0"/>
              <a:t>2021/10/7</a:t>
            </a:fld>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幻灯片编号占位符 6"/>
          <p:cNvSpPr>
            <a:spLocks noGrp="1"/>
          </p:cNvSpPr>
          <p:nvPr>
            <p:ph type="sldNum" sz="quarter" idx="12"/>
          </p:nvPr>
        </p:nvSpPr>
        <p:spPr>
          <a:xfrm>
            <a:off x="6553200" y="6243638"/>
            <a:ext cx="2133600" cy="457200"/>
          </a:xfrm>
        </p:spPr>
        <p:txBody>
          <a:bodyPr/>
          <a:lstStyle>
            <a:lvl1pPr>
              <a:defRPr/>
            </a:lvl1pPr>
          </a:lstStyle>
          <a:p>
            <a:fld id="{35DA4511-A590-974C-83A6-0B75A311B5DE}" type="slidenum">
              <a:rPr lang="zh-CN" altLang="en-US"/>
              <a:pPr/>
              <a:t>‹#›</a:t>
            </a:fld>
            <a:endParaRPr lang="en-US" altLang="zh-CN"/>
          </a:p>
        </p:txBody>
      </p:sp>
    </p:spTree>
    <p:extLst>
      <p:ext uri="{BB962C8B-B14F-4D97-AF65-F5344CB8AC3E}">
        <p14:creationId xmlns:p14="http://schemas.microsoft.com/office/powerpoint/2010/main" val="125904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1268308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951EA62D-A1A6-914D-81AF-04D3F18C51FF}" type="datetime1">
              <a:rPr kumimoji="1" lang="zh-CN" altLang="en-US" smtClean="0"/>
              <a:t>2021/10/7</a:t>
            </a:fld>
            <a:endParaRPr kumimoji="1" lang="zh-CN" alt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kumimoji="1" lang="zh-CN" alt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144125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ADFF411-70FF-5C49-A639-AF6BFC5D110C}" type="datetime1">
              <a:rPr kumimoji="1" lang="zh-CN" altLang="en-US" smtClean="0"/>
              <a:t>2021/10/7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123850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0639906-FF8C-554B-A1DC-697E0BFB901A}" type="datetime1">
              <a:rPr kumimoji="1" lang="zh-CN" altLang="en-US" smtClean="0"/>
              <a:t>2021/10/7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3082244-2753-C144-916B-A33981399B20}" type="slidenum">
              <a:rPr kumimoji="1" lang="zh-CN" altLang="en-US" smtClean="0"/>
              <a:t>‹#›</a:t>
            </a:fld>
            <a:endParaRPr kumimoji="1"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769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2531622-3358-1049-B147-96C18D0E52C9}" type="datetime1">
              <a:rPr kumimoji="1" lang="zh-CN" altLang="en-US" smtClean="0"/>
              <a:t>2021/10/7</a:t>
            </a:fld>
            <a:endParaRPr kumimoji="1" lang="zh-CN" alt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kumimoji="1" lang="zh-CN" altLang="en-US"/>
          </a:p>
        </p:txBody>
      </p:sp>
      <p:sp>
        <p:nvSpPr>
          <p:cNvPr id="5" name="Slide Number Placeholder 4"/>
          <p:cNvSpPr>
            <a:spLocks noGrp="1"/>
          </p:cNvSpPr>
          <p:nvPr>
            <p:ph type="sldNum" sz="quarter" idx="12"/>
          </p:nvPr>
        </p:nvSpPr>
        <p:spPr/>
        <p:txBody>
          <a:bodyPr/>
          <a:lstStyle/>
          <a:p>
            <a:fld id="{03082244-2753-C144-916B-A33981399B20}" type="slidenum">
              <a:rPr kumimoji="1" lang="zh-CN" altLang="en-US" smtClean="0"/>
              <a:t>‹#›</a:t>
            </a:fld>
            <a:endParaRPr kumimoji="1"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440458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2D6B65-FDF7-064A-9977-B784C6841EFA}" type="datetime1">
              <a:rPr kumimoji="1" lang="zh-CN" altLang="en-US" smtClean="0"/>
              <a:t>2021/10/7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151472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3940877E-BEAC-594E-AAD5-47B0C68A56B1}" type="datetime1">
              <a:rPr kumimoji="1" lang="zh-CN" altLang="en-US" smtClean="0"/>
              <a:t>2021/10/7</a:t>
            </a:fld>
            <a:endParaRPr kumimoji="1" lang="zh-CN" altLang="en-US"/>
          </a:p>
        </p:txBody>
      </p:sp>
      <p:sp>
        <p:nvSpPr>
          <p:cNvPr id="10" name="Footer Placeholder 9"/>
          <p:cNvSpPr>
            <a:spLocks noGrp="1"/>
          </p:cNvSpPr>
          <p:nvPr>
            <p:ph type="ftr" sz="quarter" idx="11"/>
          </p:nvPr>
        </p:nvSpPr>
        <p:spPr/>
        <p:txBody>
          <a:bodyPr/>
          <a:lstStyle/>
          <a:p>
            <a:endParaRPr kumimoji="1" lang="zh-CN" altLang="en-US"/>
          </a:p>
        </p:txBody>
      </p:sp>
      <p:sp>
        <p:nvSpPr>
          <p:cNvPr id="11" name="Slide Number Placeholder 10"/>
          <p:cNvSpPr>
            <a:spLocks noGrp="1"/>
          </p:cNvSpPr>
          <p:nvPr>
            <p:ph type="sldNum" sz="quarter" idx="12"/>
          </p:nvPr>
        </p:nvSpPr>
        <p:spPr/>
        <p:txBody>
          <a:body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116903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8497CF76-0B28-5F42-BB3D-8B9AC2F5F618}" type="datetime1">
              <a:rPr kumimoji="1" lang="zh-CN" altLang="en-US" smtClean="0"/>
              <a:t>2021/10/7</a:t>
            </a:fld>
            <a:endParaRPr kumimoji="1" lang="zh-CN" altLang="en-US"/>
          </a:p>
        </p:txBody>
      </p:sp>
      <p:sp>
        <p:nvSpPr>
          <p:cNvPr id="10" name="Slide Number Placeholder 9"/>
          <p:cNvSpPr>
            <a:spLocks noGrp="1"/>
          </p:cNvSpPr>
          <p:nvPr>
            <p:ph type="sldNum" sz="quarter" idx="12"/>
          </p:nvPr>
        </p:nvSpPr>
        <p:spPr/>
        <p:txBody>
          <a:body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716952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B3A2CAFE-33E7-4C4C-AB8C-231D04ADD581}" type="datetime1">
              <a:rPr kumimoji="1" lang="zh-CN" altLang="en-US" smtClean="0"/>
              <a:t>2021/10/7</a:t>
            </a:fld>
            <a:endParaRPr kumimoji="1" lang="zh-CN" alt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kumimoji="1" lang="zh-CN" alt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03082244-2753-C144-916B-A33981399B20}" type="slidenum">
              <a:rPr kumimoji="1" lang="zh-CN" altLang="en-US" smtClean="0"/>
              <a:t>‹#›</a:t>
            </a:fld>
            <a:endParaRPr kumimoji="1" lang="zh-CN" altLang="en-US"/>
          </a:p>
        </p:txBody>
      </p:sp>
    </p:spTree>
    <p:extLst>
      <p:ext uri="{BB962C8B-B14F-4D97-AF65-F5344CB8AC3E}">
        <p14:creationId xmlns:p14="http://schemas.microsoft.com/office/powerpoint/2010/main" val="200045651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p:txStyles>
    <p:titleStyle>
      <a:lvl1pPr algn="l" defTabSz="914400" rtl="0" eaLnBrk="1" latinLnBrk="0" hangingPunct="1">
        <a:lnSpc>
          <a:spcPct val="90000"/>
        </a:lnSpc>
        <a:spcBef>
          <a:spcPct val="0"/>
        </a:spcBef>
        <a:buNone/>
        <a:defRPr sz="4200" b="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leizhang@cuc.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tiobe.com/tiobe-inde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subTitle" idx="1"/>
          </p:nvPr>
        </p:nvSpPr>
        <p:spPr>
          <a:xfrm>
            <a:off x="2340460" y="3502461"/>
            <a:ext cx="4710741" cy="540060"/>
          </a:xfrm>
        </p:spPr>
        <p:txBody>
          <a:bodyPr>
            <a:noAutofit/>
          </a:bodyPr>
          <a:lstStyle/>
          <a:p>
            <a:pPr algn="ctr">
              <a:spcBef>
                <a:spcPct val="0"/>
              </a:spcBef>
            </a:pPr>
            <a:r>
              <a:rPr kumimoji="1" lang="zh-CN" altLang="en-US" sz="4200"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计算机程序设计</a:t>
            </a:r>
            <a:r>
              <a:rPr kumimoji="1" lang="en-US" altLang="zh-CN" sz="4200"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1</a:t>
            </a:r>
            <a:endParaRPr kumimoji="1" lang="zh-CN" altLang="en-US" sz="4200"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
        <p:nvSpPr>
          <p:cNvPr id="87043" name="Text Box 3"/>
          <p:cNvSpPr txBox="1">
            <a:spLocks noChangeArrowheads="1"/>
          </p:cNvSpPr>
          <p:nvPr/>
        </p:nvSpPr>
        <p:spPr bwMode="auto">
          <a:xfrm>
            <a:off x="2191207" y="4936934"/>
            <a:ext cx="437435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zh-CN" altLang="en-US" sz="2000" b="1" dirty="0">
                <a:solidFill>
                  <a:srgbClr val="000000"/>
                </a:solidFill>
                <a:latin typeface="隶书" charset="0"/>
                <a:ea typeface="隶书" charset="0"/>
              </a:rPr>
              <a:t>张雷</a:t>
            </a:r>
            <a:br>
              <a:rPr lang="zh-CN" altLang="en-US" sz="2000" b="1" dirty="0">
                <a:solidFill>
                  <a:srgbClr val="000000"/>
                </a:solidFill>
                <a:latin typeface="隶书" charset="0"/>
                <a:ea typeface="隶书" charset="0"/>
              </a:rPr>
            </a:br>
            <a:r>
              <a:rPr lang="en-US" altLang="zh-CN" sz="2000" b="1" dirty="0">
                <a:latin typeface="Times New Roman" charset="0"/>
                <a:ea typeface="隶书" charset="0"/>
                <a:hlinkClick r:id="rId4"/>
              </a:rPr>
              <a:t>leizhang</a:t>
            </a:r>
            <a:r>
              <a:rPr lang="en-US" altLang="zh-CN" sz="2000" b="1" dirty="0">
                <a:latin typeface="Times New Roman" charset="0"/>
                <a:hlinkClick r:id="rId4"/>
              </a:rPr>
              <a:t>@cuc.edu.cn</a:t>
            </a:r>
            <a:endParaRPr lang="zh-CN" altLang="en-US" sz="2000" b="1" dirty="0">
              <a:latin typeface="Times New Roman" charset="0"/>
            </a:endParaRPr>
          </a:p>
          <a:p>
            <a:pPr algn="ctr" eaLnBrk="0" hangingPunct="0">
              <a:spcBef>
                <a:spcPct val="50000"/>
              </a:spcBef>
            </a:pPr>
            <a:r>
              <a:rPr lang="zh-CN" altLang="en-US" sz="2000" b="1" dirty="0">
                <a:latin typeface="Times New Roman" charset="0"/>
              </a:rPr>
              <a:t>中国传媒大学</a:t>
            </a:r>
          </a:p>
          <a:p>
            <a:pPr algn="ctr" eaLnBrk="0" hangingPunct="0">
              <a:spcBef>
                <a:spcPct val="50000"/>
              </a:spcBef>
            </a:pPr>
            <a:r>
              <a:rPr lang="zh-CN" altLang="en-US" sz="2000" b="1" dirty="0">
                <a:latin typeface="Times New Roman" charset="0"/>
              </a:rPr>
              <a:t>计算机与</a:t>
            </a:r>
            <a:r>
              <a:rPr lang="zh-CN" altLang="en-US" sz="2000" b="1">
                <a:latin typeface="Times New Roman" charset="0"/>
              </a:rPr>
              <a:t>网络空间安全学院</a:t>
            </a:r>
            <a:endParaRPr lang="en-US" altLang="zh-CN" sz="2400" b="1" dirty="0">
              <a:latin typeface="Times New Roman" charset="0"/>
            </a:endParaRPr>
          </a:p>
        </p:txBody>
      </p:sp>
      <p:sp>
        <p:nvSpPr>
          <p:cNvPr id="87044" name="WordArt 4"/>
          <p:cNvSpPr>
            <a:spLocks noChangeArrowheads="1" noChangeShapeType="1" noTextEdit="1"/>
          </p:cNvSpPr>
          <p:nvPr/>
        </p:nvSpPr>
        <p:spPr bwMode="auto">
          <a:xfrm>
            <a:off x="1763316" y="1990511"/>
            <a:ext cx="5670947" cy="1251347"/>
          </a:xfrm>
          <a:prstGeom prst="rect">
            <a:avLst/>
          </a:prstGeom>
        </p:spPr>
        <p:txBody>
          <a:bodyPr wrap="none" fromWordArt="1">
            <a:prstTxWarp prst="textPlain">
              <a:avLst>
                <a:gd name="adj" fmla="val 50000"/>
              </a:avLst>
            </a:prstTxWarp>
          </a:bodyPr>
          <a:lstStyle/>
          <a:p>
            <a:pPr>
              <a:spcBef>
                <a:spcPct val="0"/>
              </a:spcBef>
            </a:pPr>
            <a:r>
              <a:rPr kumimoji="1" lang="zh-CN" altLang="en-US" sz="4200" cap="all" dirty="0">
                <a:blipFill>
                  <a:blip r:embed="rId3">
                    <a:extLst>
                      <a:ext uri="{28A0092B-C50C-407E-A947-70E740481C1C}">
                        <a14:useLocalDpi xmlns:a14="http://schemas.microsoft.com/office/drawing/2010/main" val="0"/>
                      </a:ext>
                    </a:extLst>
                  </a:blip>
                  <a:tile tx="6350" ty="-127000" sx="65000" sy="64000" flip="none" algn="tl"/>
                </a:blipFill>
              </a:rPr>
              <a:t>第</a:t>
            </a:r>
            <a:r>
              <a:rPr kumimoji="1" lang="en-US" altLang="zh-CN" sz="4200" cap="all" dirty="0">
                <a:blipFill>
                  <a:blip r:embed="rId3">
                    <a:extLst>
                      <a:ext uri="{28A0092B-C50C-407E-A947-70E740481C1C}">
                        <a14:useLocalDpi xmlns:a14="http://schemas.microsoft.com/office/drawing/2010/main" val="0"/>
                      </a:ext>
                    </a:extLst>
                  </a:blip>
                  <a:tile tx="6350" ty="-127000" sx="65000" sy="64000" flip="none" algn="tl"/>
                </a:blipFill>
              </a:rPr>
              <a:t>1</a:t>
            </a:r>
            <a:r>
              <a:rPr kumimoji="1" lang="zh-CN" altLang="en-US" sz="4200" cap="all" dirty="0">
                <a:blipFill>
                  <a:blip r:embed="rId3">
                    <a:extLst>
                      <a:ext uri="{28A0092B-C50C-407E-A947-70E740481C1C}">
                        <a14:useLocalDpi xmlns:a14="http://schemas.microsoft.com/office/drawing/2010/main" val="0"/>
                      </a:ext>
                    </a:extLst>
                  </a:blip>
                  <a:tile tx="6350" ty="-127000" sx="65000" sy="64000" flip="none" algn="tl"/>
                </a:blipFill>
              </a:rPr>
              <a:t>章 程序设计</a:t>
            </a:r>
            <a:r>
              <a:rPr kumimoji="1" lang="en-US" altLang="zh-CN" sz="4200" cap="all" dirty="0">
                <a:blipFill>
                  <a:blip r:embed="rId3">
                    <a:extLst>
                      <a:ext uri="{28A0092B-C50C-407E-A947-70E740481C1C}">
                        <a14:useLocalDpi xmlns:a14="http://schemas.microsoft.com/office/drawing/2010/main" val="0"/>
                      </a:ext>
                    </a:extLst>
                  </a:blip>
                  <a:tile tx="6350" ty="-127000" sx="65000" sy="64000" flip="none" algn="tl"/>
                </a:blipFill>
              </a:rPr>
              <a:t>ABC</a:t>
            </a:r>
            <a:endParaRPr kumimoji="1" lang="zh-CN" altLang="en-US" sz="4200" cap="all" dirty="0">
              <a:blipFill>
                <a:blip r:embed="rId3">
                  <a:extLst>
                    <a:ext uri="{28A0092B-C50C-407E-A947-70E740481C1C}">
                      <a14:useLocalDpi xmlns:a14="http://schemas.microsoft.com/office/drawing/2010/main" val="0"/>
                    </a:ext>
                  </a:extLst>
                </a:blip>
                <a:tile tx="6350" ty="-127000" sx="65000" sy="64000" flip="none" algn="tl"/>
              </a:blipFill>
            </a:endParaRPr>
          </a:p>
        </p:txBody>
      </p:sp>
    </p:spTree>
    <p:extLst>
      <p:ext uri="{BB962C8B-B14F-4D97-AF65-F5344CB8AC3E}">
        <p14:creationId xmlns:p14="http://schemas.microsoft.com/office/powerpoint/2010/main" val="69284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kumimoji="1" lang="zh-CN" altLang="en-US" dirty="0"/>
              <a:t>程序与程序开发</a:t>
            </a:r>
          </a:p>
        </p:txBody>
      </p:sp>
      <p:sp>
        <p:nvSpPr>
          <p:cNvPr id="5" name="Text Box 2"/>
          <p:cNvSpPr txBox="1">
            <a:spLocks noChangeArrowheads="1"/>
          </p:cNvSpPr>
          <p:nvPr/>
        </p:nvSpPr>
        <p:spPr bwMode="auto">
          <a:xfrm>
            <a:off x="1314450" y="1828800"/>
            <a:ext cx="64579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100" b="1" dirty="0">
                <a:latin typeface="Times New Roman" charset="0"/>
              </a:rPr>
              <a:t>程序是人与计算机交流信息的最基本方式。人通过</a:t>
            </a:r>
            <a:r>
              <a:rPr kumimoji="1" lang="zh-CN" altLang="en-US" sz="2100" b="1" dirty="0">
                <a:solidFill>
                  <a:schemeClr val="accent2"/>
                </a:solidFill>
                <a:latin typeface="Times New Roman" charset="0"/>
              </a:rPr>
              <a:t>程序指挥计算机的活动</a:t>
            </a:r>
            <a:r>
              <a:rPr kumimoji="1" lang="zh-CN" altLang="en-US" sz="2100" b="1" dirty="0">
                <a:latin typeface="Times New Roman" charset="0"/>
              </a:rPr>
              <a:t>。</a:t>
            </a:r>
          </a:p>
        </p:txBody>
      </p:sp>
      <p:sp>
        <p:nvSpPr>
          <p:cNvPr id="6" name="Text Box 4"/>
          <p:cNvSpPr txBox="1">
            <a:spLocks noChangeArrowheads="1"/>
          </p:cNvSpPr>
          <p:nvPr/>
        </p:nvSpPr>
        <p:spPr bwMode="auto">
          <a:xfrm>
            <a:off x="1314450" y="2686050"/>
            <a:ext cx="645795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b="1" dirty="0">
                <a:latin typeface="Times New Roman" charset="0"/>
              </a:rPr>
              <a:t>描述（编制）计算机程序的工作称为</a:t>
            </a:r>
            <a:r>
              <a:rPr kumimoji="1" lang="zh-CN" altLang="en-US" b="1" dirty="0">
                <a:solidFill>
                  <a:srgbClr val="C00000"/>
                </a:solidFill>
                <a:latin typeface="Times New Roman" charset="0"/>
                <a:ea typeface="楷体_GB2312" charset="0"/>
              </a:rPr>
              <a:t>程序设计</a:t>
            </a:r>
            <a:r>
              <a:rPr kumimoji="1" lang="zh-CN" altLang="en-US" b="1" dirty="0">
                <a:latin typeface="Times New Roman" charset="0"/>
              </a:rPr>
              <a:t>、</a:t>
            </a:r>
            <a:r>
              <a:rPr kumimoji="1" lang="zh-CN" altLang="en-US" b="1" dirty="0">
                <a:solidFill>
                  <a:srgbClr val="C00000"/>
                </a:solidFill>
                <a:latin typeface="Times New Roman" charset="0"/>
                <a:ea typeface="楷体_GB2312" charset="0"/>
              </a:rPr>
              <a:t>编程</a:t>
            </a:r>
            <a:r>
              <a:rPr kumimoji="1" lang="zh-CN" altLang="en-US" b="1" dirty="0">
                <a:latin typeface="Times New Roman" charset="0"/>
              </a:rPr>
              <a:t>、</a:t>
            </a:r>
            <a:r>
              <a:rPr kumimoji="1" lang="zh-CN" altLang="en-US" b="1" dirty="0">
                <a:solidFill>
                  <a:srgbClr val="C00000"/>
                </a:solidFill>
                <a:latin typeface="Times New Roman" charset="0"/>
                <a:ea typeface="楷体_GB2312" charset="0"/>
              </a:rPr>
              <a:t>研发</a:t>
            </a:r>
            <a:r>
              <a:rPr kumimoji="1" lang="zh-CN" altLang="en-US" b="1" dirty="0">
                <a:latin typeface="Times New Roman" charset="0"/>
              </a:rPr>
              <a:t>，其产品就是</a:t>
            </a:r>
            <a:r>
              <a:rPr kumimoji="1" lang="zh-CN" altLang="en-US" b="1" dirty="0">
                <a:solidFill>
                  <a:srgbClr val="C00000"/>
                </a:solidFill>
                <a:latin typeface="Times New Roman" charset="0"/>
                <a:ea typeface="楷体_GB2312" charset="0"/>
              </a:rPr>
              <a:t>程序</a:t>
            </a:r>
            <a:r>
              <a:rPr kumimoji="1" lang="zh-CN" altLang="en-US" b="1" dirty="0">
                <a:latin typeface="Times New Roman" charset="0"/>
              </a:rPr>
              <a:t>。由于计算机的本质特征，从它诞生之初就有了程序设计工作。</a:t>
            </a:r>
          </a:p>
          <a:p>
            <a:pPr eaLnBrk="1" hangingPunct="1">
              <a:spcBef>
                <a:spcPct val="50000"/>
              </a:spcBef>
            </a:pPr>
            <a:r>
              <a:rPr kumimoji="1" lang="zh-CN" altLang="en-US" b="1" i="1" dirty="0">
                <a:solidFill>
                  <a:srgbClr val="C00000"/>
                </a:solidFill>
                <a:latin typeface="Times New Roman" charset="0"/>
              </a:rPr>
              <a:t>要用计算机处理问题，写程序时就必须精确描述所需的全部细节，不能有一点含糊之处。</a:t>
            </a:r>
          </a:p>
          <a:p>
            <a:pPr eaLnBrk="1" hangingPunct="1">
              <a:spcBef>
                <a:spcPct val="50000"/>
              </a:spcBef>
            </a:pPr>
            <a:r>
              <a:rPr kumimoji="1" lang="zh-CN" altLang="en-US" b="1" dirty="0">
                <a:latin typeface="Times New Roman" charset="0"/>
              </a:rPr>
              <a:t>写程序需要用</a:t>
            </a:r>
            <a:r>
              <a:rPr kumimoji="1" lang="zh-CN" altLang="en-US" b="1" dirty="0">
                <a:solidFill>
                  <a:srgbClr val="C00000"/>
                </a:solidFill>
                <a:latin typeface="Times New Roman" charset="0"/>
                <a:ea typeface="楷体_GB2312" charset="0"/>
              </a:rPr>
              <a:t>程序设计语言</a:t>
            </a:r>
            <a:r>
              <a:rPr kumimoji="1" lang="zh-CN" altLang="en-US" b="1" dirty="0">
                <a:latin typeface="Times New Roman" charset="0"/>
              </a:rPr>
              <a:t>。这种语言的特点是计算机可以处理，可以按它的指挥完成工作。程序设计语言是人与计算机交流的最基本最重要的媒介。</a:t>
            </a:r>
          </a:p>
        </p:txBody>
      </p:sp>
      <p:sp>
        <p:nvSpPr>
          <p:cNvPr id="3" name="日期占位符 2"/>
          <p:cNvSpPr>
            <a:spLocks noGrp="1"/>
          </p:cNvSpPr>
          <p:nvPr>
            <p:ph type="dt" sz="half" idx="10"/>
          </p:nvPr>
        </p:nvSpPr>
        <p:spPr/>
        <p:txBody>
          <a:bodyPr/>
          <a:lstStyle/>
          <a:p>
            <a:fld id="{E7D9DE95-8EF6-9144-A51D-837832860CBD}" type="datetime1">
              <a:rPr lang="zh-CN" altLang="en-US" smtClean="0"/>
              <a:t>2021/10/7</a:t>
            </a:fld>
            <a:endParaRPr lang="en-US" altLang="zh-CN"/>
          </a:p>
        </p:txBody>
      </p:sp>
      <p:sp>
        <p:nvSpPr>
          <p:cNvPr id="4" name="幻灯片编号占位符 3"/>
          <p:cNvSpPr>
            <a:spLocks noGrp="1"/>
          </p:cNvSpPr>
          <p:nvPr>
            <p:ph type="sldNum" sz="quarter" idx="12"/>
          </p:nvPr>
        </p:nvSpPr>
        <p:spPr/>
        <p:txBody>
          <a:bodyPr/>
          <a:lstStyle/>
          <a:p>
            <a:fld id="{35DA4511-A590-974C-83A6-0B75A311B5DE}" type="slidenum">
              <a:rPr lang="zh-CN" altLang="en-US" smtClean="0"/>
              <a:pPr/>
              <a:t>10</a:t>
            </a:fld>
            <a:endParaRPr lang="en-US" altLang="zh-CN"/>
          </a:p>
        </p:txBody>
      </p:sp>
    </p:spTree>
    <p:extLst>
      <p:ext uri="{BB962C8B-B14F-4D97-AF65-F5344CB8AC3E}">
        <p14:creationId xmlns:p14="http://schemas.microsoft.com/office/powerpoint/2010/main" val="166108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title"/>
          </p:nvPr>
        </p:nvSpPr>
        <p:spPr>
          <a:noFill/>
          <a:ln/>
        </p:spPr>
        <p:txBody>
          <a:bodyPr/>
          <a:lstStyle/>
          <a:p>
            <a:r>
              <a:rPr lang="zh-CN" altLang="en-US"/>
              <a:t>程序设计语言的故事</a:t>
            </a:r>
            <a:endParaRPr lang="en-US" altLang="zh-CN"/>
          </a:p>
        </p:txBody>
      </p:sp>
      <p:sp>
        <p:nvSpPr>
          <p:cNvPr id="108546" name="Rectangle 2"/>
          <p:cNvSpPr>
            <a:spLocks noGrp="1" noChangeArrowheads="1"/>
          </p:cNvSpPr>
          <p:nvPr>
            <p:ph idx="1"/>
          </p:nvPr>
        </p:nvSpPr>
        <p:spPr>
          <a:xfrm>
            <a:off x="1277541" y="2057401"/>
            <a:ext cx="6604397" cy="3342085"/>
          </a:xfrm>
        </p:spPr>
        <p:txBody>
          <a:bodyPr/>
          <a:lstStyle/>
          <a:p>
            <a:r>
              <a:rPr lang="zh-CN" altLang="en-US" b="0"/>
              <a:t>程序设计语言（</a:t>
            </a:r>
            <a:r>
              <a:rPr lang="en-US" altLang="zh-CN" b="0"/>
              <a:t>Programming Language</a:t>
            </a:r>
            <a:r>
              <a:rPr lang="zh-CN" altLang="en-US" b="0"/>
              <a:t>）是人与计算机进行交流的语言</a:t>
            </a:r>
          </a:p>
          <a:p>
            <a:pPr>
              <a:buFontTx/>
              <a:buNone/>
            </a:pPr>
            <a:endParaRPr lang="zh-CN" altLang="en-US" b="0"/>
          </a:p>
          <a:p>
            <a:r>
              <a:rPr lang="zh-CN" altLang="en-US" b="0"/>
              <a:t>计算机直接能读懂的语言</a:t>
            </a:r>
          </a:p>
          <a:p>
            <a:pPr lvl="1"/>
            <a:r>
              <a:rPr lang="zh-CN" altLang="en-US" b="0" i="1" u="sng">
                <a:solidFill>
                  <a:srgbClr val="000000"/>
                </a:solidFill>
              </a:rPr>
              <a:t>机器语言</a:t>
            </a:r>
            <a:r>
              <a:rPr lang="zh-CN" altLang="en-US" b="0"/>
              <a:t>（</a:t>
            </a:r>
            <a:r>
              <a:rPr lang="en-US" altLang="zh-CN" b="0"/>
              <a:t>Machine Code</a:t>
            </a:r>
            <a:r>
              <a:rPr lang="zh-CN" altLang="en-US" b="0"/>
              <a:t>），也叫机器代码</a:t>
            </a:r>
          </a:p>
          <a:p>
            <a:pPr lvl="1"/>
            <a:r>
              <a:rPr lang="zh-CN" altLang="en-US" b="0"/>
              <a:t>一种纯粹的二进制语言</a:t>
            </a:r>
          </a:p>
        </p:txBody>
      </p:sp>
      <p:sp>
        <p:nvSpPr>
          <p:cNvPr id="2" name="日期占位符 1"/>
          <p:cNvSpPr>
            <a:spLocks noGrp="1"/>
          </p:cNvSpPr>
          <p:nvPr>
            <p:ph type="dt" sz="half" idx="10"/>
          </p:nvPr>
        </p:nvSpPr>
        <p:spPr/>
        <p:txBody>
          <a:bodyPr/>
          <a:lstStyle/>
          <a:p>
            <a:fld id="{CBF72605-DBBC-EC41-AA87-41F0D6DB3E67}"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11</a:t>
            </a:fld>
            <a:endParaRPr kumimoji="1" lang="zh-CN" altLang="en-US"/>
          </a:p>
        </p:txBody>
      </p:sp>
    </p:spTree>
    <p:extLst>
      <p:ext uri="{BB962C8B-B14F-4D97-AF65-F5344CB8AC3E}">
        <p14:creationId xmlns:p14="http://schemas.microsoft.com/office/powerpoint/2010/main" val="1738394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C507A-FA46-9548-A7D9-E2D444AB3D67}"/>
              </a:ext>
            </a:extLst>
          </p:cNvPr>
          <p:cNvSpPr>
            <a:spLocks noGrp="1"/>
          </p:cNvSpPr>
          <p:nvPr>
            <p:ph type="title"/>
          </p:nvPr>
        </p:nvSpPr>
        <p:spPr>
          <a:xfrm>
            <a:off x="675132" y="2624328"/>
            <a:ext cx="7772400" cy="1609344"/>
          </a:xfrm>
        </p:spPr>
        <p:txBody>
          <a:bodyPr/>
          <a:lstStyle/>
          <a:p>
            <a:pPr algn="ctr"/>
            <a:r>
              <a:rPr kumimoji="1" lang="zh-CN" altLang="en-US" dirty="0"/>
              <a:t>三、高级编程语言</a:t>
            </a:r>
          </a:p>
        </p:txBody>
      </p:sp>
      <p:sp>
        <p:nvSpPr>
          <p:cNvPr id="4" name="日期占位符 3">
            <a:extLst>
              <a:ext uri="{FF2B5EF4-FFF2-40B4-BE49-F238E27FC236}">
                <a16:creationId xmlns:a16="http://schemas.microsoft.com/office/drawing/2014/main" id="{48893E6A-6776-6046-80C5-16FBEECC4736}"/>
              </a:ext>
            </a:extLst>
          </p:cNvPr>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5" name="灯片编号占位符 4">
            <a:extLst>
              <a:ext uri="{FF2B5EF4-FFF2-40B4-BE49-F238E27FC236}">
                <a16:creationId xmlns:a16="http://schemas.microsoft.com/office/drawing/2014/main" id="{91DF8390-05C9-9447-803E-98081C4A8DF3}"/>
              </a:ext>
            </a:extLst>
          </p:cNvPr>
          <p:cNvSpPr>
            <a:spLocks noGrp="1"/>
          </p:cNvSpPr>
          <p:nvPr>
            <p:ph type="sldNum" sz="quarter" idx="12"/>
          </p:nvPr>
        </p:nvSpPr>
        <p:spPr/>
        <p:txBody>
          <a:bodyPr/>
          <a:lstStyle/>
          <a:p>
            <a:fld id="{03082244-2753-C144-916B-A33981399B20}" type="slidenum">
              <a:rPr kumimoji="1" lang="zh-CN" altLang="en-US" smtClean="0"/>
              <a:t>12</a:t>
            </a:fld>
            <a:endParaRPr kumimoji="1" lang="zh-CN" altLang="en-US"/>
          </a:p>
        </p:txBody>
      </p:sp>
    </p:spTree>
    <p:extLst>
      <p:ext uri="{BB962C8B-B14F-4D97-AF65-F5344CB8AC3E}">
        <p14:creationId xmlns:p14="http://schemas.microsoft.com/office/powerpoint/2010/main" val="232028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7350" y="1220724"/>
            <a:ext cx="5829300" cy="642102"/>
          </a:xfrm>
        </p:spPr>
        <p:txBody>
          <a:bodyPr>
            <a:normAutofit fontScale="90000"/>
          </a:bodyPr>
          <a:lstStyle/>
          <a:p>
            <a:r>
              <a:rPr kumimoji="1" lang="zh-CN" altLang="en-US"/>
              <a:t>高级语言的简单历史</a:t>
            </a:r>
            <a:br>
              <a:rPr kumimoji="1" lang="zh-CN" altLang="en-US"/>
            </a:br>
            <a:endParaRPr kumimoji="1" lang="zh-CN" altLang="en-US"/>
          </a:p>
        </p:txBody>
      </p:sp>
      <p:sp>
        <p:nvSpPr>
          <p:cNvPr id="4" name="Text Box 2"/>
          <p:cNvSpPr txBox="1">
            <a:spLocks noGrp="1" noChangeArrowheads="1"/>
          </p:cNvSpPr>
          <p:nvPr>
            <p:ph idx="1"/>
          </p:nvPr>
        </p:nvSpPr>
        <p:spPr bwMode="auto">
          <a:xfrm>
            <a:off x="1642048" y="2024845"/>
            <a:ext cx="58293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6863" indent="-296863">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buFontTx/>
              <a:buChar char="•"/>
            </a:pPr>
            <a:r>
              <a:rPr kumimoji="1" lang="en-US" altLang="zh-CN" b="1" dirty="0">
                <a:latin typeface="Times New Roman" charset="0"/>
              </a:rPr>
              <a:t>1954</a:t>
            </a:r>
            <a:r>
              <a:rPr kumimoji="1" lang="zh-CN" altLang="en-US" b="1" dirty="0">
                <a:latin typeface="Times New Roman" charset="0"/>
              </a:rPr>
              <a:t>年到</a:t>
            </a:r>
            <a:r>
              <a:rPr kumimoji="1" lang="en-US" altLang="zh-CN" b="1" dirty="0">
                <a:latin typeface="Times New Roman" charset="0"/>
              </a:rPr>
              <a:t>1957</a:t>
            </a:r>
            <a:r>
              <a:rPr kumimoji="1" lang="zh-CN" altLang="en-US" b="1" dirty="0">
                <a:latin typeface="Times New Roman" charset="0"/>
              </a:rPr>
              <a:t>年：高级语言</a:t>
            </a:r>
            <a:r>
              <a:rPr kumimoji="1" lang="en-US" altLang="zh-CN" b="1" dirty="0">
                <a:latin typeface="Times New Roman" charset="0"/>
              </a:rPr>
              <a:t>Fortran</a:t>
            </a:r>
            <a:r>
              <a:rPr kumimoji="1" lang="zh-CN" altLang="en-US" b="1" dirty="0">
                <a:latin typeface="Times New Roman" charset="0"/>
              </a:rPr>
              <a:t>诞生</a:t>
            </a:r>
          </a:p>
          <a:p>
            <a:pPr eaLnBrk="1" hangingPunct="1">
              <a:spcBef>
                <a:spcPct val="50000"/>
              </a:spcBef>
              <a:buFontTx/>
              <a:buChar char="•"/>
            </a:pPr>
            <a:r>
              <a:rPr kumimoji="1" lang="zh-CN" altLang="en-US" b="1" dirty="0">
                <a:latin typeface="Times New Roman" charset="0"/>
              </a:rPr>
              <a:t>至</a:t>
            </a:r>
            <a:r>
              <a:rPr kumimoji="1" lang="en-US" altLang="zh-CN" b="1" dirty="0">
                <a:latin typeface="Times New Roman" charset="0"/>
              </a:rPr>
              <a:t>1960</a:t>
            </a:r>
            <a:r>
              <a:rPr kumimoji="1" lang="zh-CN" altLang="en-US" b="1" dirty="0">
                <a:latin typeface="Times New Roman" charset="0"/>
              </a:rPr>
              <a:t>年代中，开发了</a:t>
            </a:r>
            <a:r>
              <a:rPr kumimoji="1" lang="en-US" altLang="zh-CN" b="1" dirty="0">
                <a:latin typeface="Times New Roman" charset="0"/>
              </a:rPr>
              <a:t>Algol 60 </a:t>
            </a:r>
            <a:r>
              <a:rPr kumimoji="1" lang="zh-CN" altLang="en-US" b="1" dirty="0">
                <a:latin typeface="Times New Roman" charset="0"/>
              </a:rPr>
              <a:t>，</a:t>
            </a:r>
            <a:r>
              <a:rPr kumimoji="1" lang="en-US" altLang="zh-CN" b="1" dirty="0">
                <a:latin typeface="Times New Roman" charset="0"/>
              </a:rPr>
              <a:t>COBOL</a:t>
            </a:r>
            <a:r>
              <a:rPr kumimoji="1" lang="zh-CN" altLang="en-US" b="1" dirty="0">
                <a:latin typeface="Times New Roman" charset="0"/>
              </a:rPr>
              <a:t>，</a:t>
            </a:r>
            <a:r>
              <a:rPr kumimoji="1" lang="en-US" altLang="zh-CN" b="1" dirty="0">
                <a:latin typeface="Times New Roman" charset="0"/>
              </a:rPr>
              <a:t>BASIC</a:t>
            </a:r>
            <a:r>
              <a:rPr kumimoji="1" lang="zh-CN" altLang="en-US" b="1" dirty="0">
                <a:latin typeface="Times New Roman" charset="0"/>
              </a:rPr>
              <a:t>等。还有函数式语言</a:t>
            </a:r>
            <a:r>
              <a:rPr kumimoji="1" lang="en-US" altLang="zh-CN" b="1" dirty="0">
                <a:latin typeface="Times New Roman" charset="0"/>
              </a:rPr>
              <a:t>LISP </a:t>
            </a:r>
            <a:r>
              <a:rPr kumimoji="1" lang="zh-CN" altLang="en-US" b="1" dirty="0">
                <a:latin typeface="Times New Roman" charset="0"/>
              </a:rPr>
              <a:t>等</a:t>
            </a:r>
          </a:p>
          <a:p>
            <a:pPr eaLnBrk="1" hangingPunct="1">
              <a:spcBef>
                <a:spcPct val="50000"/>
              </a:spcBef>
              <a:buFontTx/>
              <a:buChar char="•"/>
            </a:pPr>
            <a:r>
              <a:rPr kumimoji="1" lang="en-US" altLang="zh-CN" b="1" dirty="0">
                <a:latin typeface="Times New Roman" charset="0"/>
              </a:rPr>
              <a:t>1970</a:t>
            </a:r>
            <a:r>
              <a:rPr kumimoji="1" lang="zh-CN" altLang="en-US" b="1" dirty="0">
                <a:latin typeface="Times New Roman" charset="0"/>
              </a:rPr>
              <a:t>年代开始：</a:t>
            </a:r>
            <a:r>
              <a:rPr kumimoji="1" lang="en-US" altLang="zh-CN" b="1" dirty="0">
                <a:latin typeface="Times New Roman" charset="0"/>
              </a:rPr>
              <a:t>Pascal </a:t>
            </a:r>
            <a:r>
              <a:rPr kumimoji="1" lang="zh-CN" altLang="en-US" b="1" dirty="0">
                <a:latin typeface="Times New Roman" charset="0"/>
              </a:rPr>
              <a:t>和 </a:t>
            </a:r>
            <a:r>
              <a:rPr kumimoji="1" lang="en-US" altLang="zh-CN" b="1" dirty="0">
                <a:latin typeface="Times New Roman" charset="0"/>
              </a:rPr>
              <a:t>C</a:t>
            </a:r>
            <a:r>
              <a:rPr kumimoji="1" lang="zh-CN" altLang="en-US" b="1" dirty="0">
                <a:latin typeface="Times New Roman" charset="0"/>
              </a:rPr>
              <a:t>语言逐渐分别为教学科研和软件开发用的主要语言</a:t>
            </a:r>
          </a:p>
          <a:p>
            <a:pPr eaLnBrk="1" hangingPunct="1">
              <a:spcBef>
                <a:spcPct val="50000"/>
              </a:spcBef>
              <a:buFontTx/>
              <a:buChar char="•"/>
            </a:pPr>
            <a:r>
              <a:rPr kumimoji="1" lang="en-US" altLang="zh-CN" b="1" dirty="0">
                <a:latin typeface="Times New Roman" charset="0"/>
              </a:rPr>
              <a:t>1980</a:t>
            </a:r>
            <a:r>
              <a:rPr kumimoji="1" lang="zh-CN" altLang="en-US" b="1" dirty="0">
                <a:latin typeface="Times New Roman" charset="0"/>
              </a:rPr>
              <a:t>年代：逻辑程序语言</a:t>
            </a:r>
            <a:r>
              <a:rPr kumimoji="1" lang="en-US" altLang="zh-CN" b="1" dirty="0">
                <a:latin typeface="Times New Roman" charset="0"/>
              </a:rPr>
              <a:t>Prolog</a:t>
            </a:r>
            <a:r>
              <a:rPr kumimoji="1" lang="zh-CN" altLang="en-US" b="1" dirty="0">
                <a:latin typeface="Times New Roman" charset="0"/>
              </a:rPr>
              <a:t>，面向对象语言</a:t>
            </a:r>
            <a:r>
              <a:rPr kumimoji="1" lang="en-US" altLang="zh-CN" b="1" dirty="0">
                <a:latin typeface="Times New Roman" charset="0"/>
              </a:rPr>
              <a:t>Smalltalk </a:t>
            </a:r>
            <a:r>
              <a:rPr kumimoji="1" lang="zh-CN" altLang="en-US" b="1" dirty="0">
                <a:latin typeface="Times New Roman" charset="0"/>
              </a:rPr>
              <a:t>和后来的</a:t>
            </a:r>
            <a:r>
              <a:rPr kumimoji="1" lang="en-US" altLang="zh-CN" b="1" dirty="0">
                <a:latin typeface="Times New Roman" charset="0"/>
              </a:rPr>
              <a:t>C++</a:t>
            </a:r>
            <a:r>
              <a:rPr kumimoji="1" lang="zh-CN" altLang="en-US" b="1" dirty="0">
                <a:latin typeface="Times New Roman" charset="0"/>
              </a:rPr>
              <a:t>。另有</a:t>
            </a:r>
            <a:r>
              <a:rPr kumimoji="1" lang="en-US" altLang="zh-CN" b="1" dirty="0">
                <a:latin typeface="Times New Roman" charset="0"/>
              </a:rPr>
              <a:t>ML</a:t>
            </a:r>
            <a:r>
              <a:rPr kumimoji="1" lang="zh-CN" altLang="en-US" b="1" dirty="0">
                <a:latin typeface="Times New Roman" charset="0"/>
              </a:rPr>
              <a:t>等</a:t>
            </a:r>
          </a:p>
          <a:p>
            <a:pPr eaLnBrk="1" hangingPunct="1">
              <a:spcBef>
                <a:spcPct val="50000"/>
              </a:spcBef>
              <a:buFontTx/>
              <a:buChar char="•"/>
            </a:pPr>
            <a:r>
              <a:rPr kumimoji="1" lang="en-US" altLang="zh-CN" b="1" dirty="0">
                <a:latin typeface="Times New Roman" charset="0"/>
              </a:rPr>
              <a:t>1995</a:t>
            </a:r>
            <a:r>
              <a:rPr kumimoji="1" lang="zh-CN" altLang="en-US" b="1" dirty="0">
                <a:latin typeface="Times New Roman" charset="0"/>
              </a:rPr>
              <a:t>年左右的</a:t>
            </a:r>
            <a:r>
              <a:rPr kumimoji="1" lang="en-US" altLang="zh-CN" b="1" dirty="0">
                <a:latin typeface="Times New Roman" charset="0"/>
              </a:rPr>
              <a:t>Java</a:t>
            </a:r>
          </a:p>
        </p:txBody>
      </p:sp>
      <p:sp>
        <p:nvSpPr>
          <p:cNvPr id="3" name="日期占位符 2"/>
          <p:cNvSpPr>
            <a:spLocks noGrp="1"/>
          </p:cNvSpPr>
          <p:nvPr>
            <p:ph type="dt" sz="half" idx="10"/>
          </p:nvPr>
        </p:nvSpPr>
        <p:spPr/>
        <p:txBody>
          <a:bodyPr/>
          <a:lstStyle/>
          <a:p>
            <a:fld id="{74E14CEC-ACB7-8342-8560-0BE1709CF4B1}" type="datetime1">
              <a:rPr kumimoji="1" lang="zh-CN" altLang="en-US" smtClean="0"/>
              <a:t>2021/10/7</a:t>
            </a:fld>
            <a:endParaRPr kumimoji="1" lang="zh-CN" altLang="en-US"/>
          </a:p>
        </p:txBody>
      </p:sp>
      <p:sp>
        <p:nvSpPr>
          <p:cNvPr id="5" name="幻灯片编号占位符 4"/>
          <p:cNvSpPr>
            <a:spLocks noGrp="1"/>
          </p:cNvSpPr>
          <p:nvPr>
            <p:ph type="sldNum" sz="quarter" idx="12"/>
          </p:nvPr>
        </p:nvSpPr>
        <p:spPr/>
        <p:txBody>
          <a:bodyPr/>
          <a:lstStyle/>
          <a:p>
            <a:fld id="{03082244-2753-C144-916B-A33981399B20}" type="slidenum">
              <a:rPr kumimoji="1" lang="zh-CN" altLang="en-US" smtClean="0"/>
              <a:t>13</a:t>
            </a:fld>
            <a:endParaRPr kumimoji="1" lang="zh-CN" altLang="en-US"/>
          </a:p>
        </p:txBody>
      </p:sp>
    </p:spTree>
    <p:extLst>
      <p:ext uri="{BB962C8B-B14F-4D97-AF65-F5344CB8AC3E}">
        <p14:creationId xmlns:p14="http://schemas.microsoft.com/office/powerpoint/2010/main" val="966488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zh-CN" altLang="en-US" sz="3000"/>
              <a:t>流行语言</a:t>
            </a:r>
          </a:p>
        </p:txBody>
      </p:sp>
      <p:sp>
        <p:nvSpPr>
          <p:cNvPr id="113667" name="Rectangle 3"/>
          <p:cNvSpPr>
            <a:spLocks noGrp="1" noChangeArrowheads="1"/>
          </p:cNvSpPr>
          <p:nvPr>
            <p:ph sz="half" idx="1"/>
          </p:nvPr>
        </p:nvSpPr>
        <p:spPr>
          <a:xfrm>
            <a:off x="1485901" y="2057401"/>
            <a:ext cx="3022997" cy="3342085"/>
          </a:xfrm>
        </p:spPr>
        <p:txBody>
          <a:bodyPr>
            <a:normAutofit lnSpcReduction="10000"/>
          </a:bodyPr>
          <a:lstStyle/>
          <a:p>
            <a:r>
              <a:rPr lang="zh-CN" altLang="en-US" sz="1800" dirty="0"/>
              <a:t>应用编程语言</a:t>
            </a:r>
            <a:endParaRPr lang="en-US" altLang="zh-CN" sz="1800" dirty="0"/>
          </a:p>
          <a:p>
            <a:pPr lvl="1"/>
            <a:r>
              <a:rPr lang="zh-CN" altLang="en-US" sz="1500" dirty="0"/>
              <a:t>机器语言</a:t>
            </a:r>
          </a:p>
          <a:p>
            <a:pPr lvl="1"/>
            <a:r>
              <a:rPr lang="zh-CN" altLang="en-US" sz="1500" dirty="0"/>
              <a:t>汇编语言</a:t>
            </a:r>
          </a:p>
          <a:p>
            <a:pPr lvl="1"/>
            <a:r>
              <a:rPr lang="en-US" altLang="zh-CN" sz="1500" dirty="0"/>
              <a:t>Basic</a:t>
            </a:r>
          </a:p>
          <a:p>
            <a:pPr lvl="1"/>
            <a:r>
              <a:rPr lang="en-US" altLang="zh-CN" sz="1500" dirty="0"/>
              <a:t>Pascal</a:t>
            </a:r>
          </a:p>
          <a:p>
            <a:pPr lvl="1"/>
            <a:r>
              <a:rPr lang="en-US" altLang="zh-CN" sz="1500" dirty="0"/>
              <a:t>C</a:t>
            </a:r>
          </a:p>
          <a:p>
            <a:pPr lvl="1"/>
            <a:r>
              <a:rPr lang="en-US" altLang="zh-CN" sz="1500" dirty="0"/>
              <a:t>C++</a:t>
            </a:r>
          </a:p>
          <a:p>
            <a:pPr lvl="1"/>
            <a:r>
              <a:rPr lang="en-US" altLang="zh-CN" sz="1500" dirty="0"/>
              <a:t>Java</a:t>
            </a:r>
          </a:p>
          <a:p>
            <a:pPr lvl="1"/>
            <a:r>
              <a:rPr lang="en-US" altLang="zh-CN" sz="1500" dirty="0"/>
              <a:t>C#</a:t>
            </a:r>
          </a:p>
          <a:p>
            <a:r>
              <a:rPr lang="zh-CN" altLang="en-US" sz="1800" dirty="0"/>
              <a:t>专项编程语言</a:t>
            </a:r>
          </a:p>
          <a:p>
            <a:pPr lvl="1"/>
            <a:r>
              <a:rPr lang="en-US" altLang="zh-CN" sz="1500" dirty="0"/>
              <a:t>Lotus Notes</a:t>
            </a:r>
          </a:p>
          <a:p>
            <a:pPr lvl="1"/>
            <a:r>
              <a:rPr lang="en-US" altLang="zh-CN" sz="1500" dirty="0"/>
              <a:t>Power Builder</a:t>
            </a:r>
          </a:p>
        </p:txBody>
      </p:sp>
      <p:sp>
        <p:nvSpPr>
          <p:cNvPr id="113668" name="Rectangle 4"/>
          <p:cNvSpPr>
            <a:spLocks noGrp="1" noChangeArrowheads="1"/>
          </p:cNvSpPr>
          <p:nvPr>
            <p:ph sz="half" idx="2"/>
          </p:nvPr>
        </p:nvSpPr>
        <p:spPr>
          <a:xfrm>
            <a:off x="4635103" y="2057401"/>
            <a:ext cx="3022997" cy="3342085"/>
          </a:xfrm>
        </p:spPr>
        <p:txBody>
          <a:bodyPr>
            <a:normAutofit lnSpcReduction="10000"/>
          </a:bodyPr>
          <a:lstStyle/>
          <a:p>
            <a:r>
              <a:rPr lang="en-US" altLang="zh-CN" sz="1800"/>
              <a:t>Web</a:t>
            </a:r>
            <a:r>
              <a:rPr lang="zh-CN" altLang="en-US" sz="1800"/>
              <a:t>编程语言</a:t>
            </a:r>
          </a:p>
          <a:p>
            <a:pPr lvl="1"/>
            <a:r>
              <a:rPr lang="en-US" altLang="zh-CN" sz="1500"/>
              <a:t>HTML</a:t>
            </a:r>
          </a:p>
          <a:p>
            <a:pPr lvl="1"/>
            <a:r>
              <a:rPr lang="en-US" altLang="zh-CN" sz="1500"/>
              <a:t>XML</a:t>
            </a:r>
          </a:p>
          <a:p>
            <a:pPr lvl="1"/>
            <a:r>
              <a:rPr lang="en-US" altLang="zh-CN" sz="1500"/>
              <a:t>PHP</a:t>
            </a:r>
          </a:p>
          <a:p>
            <a:pPr lvl="1"/>
            <a:r>
              <a:rPr lang="en-US" altLang="zh-CN" sz="1500"/>
              <a:t>ASP</a:t>
            </a:r>
          </a:p>
          <a:p>
            <a:pPr lvl="1"/>
            <a:r>
              <a:rPr lang="en-US" altLang="zh-CN" sz="1500"/>
              <a:t>JSP</a:t>
            </a:r>
          </a:p>
          <a:p>
            <a:pPr lvl="1"/>
            <a:r>
              <a:rPr lang="en-US" altLang="zh-CN" sz="1500"/>
              <a:t>JavaScript</a:t>
            </a:r>
          </a:p>
          <a:p>
            <a:pPr lvl="1"/>
            <a:r>
              <a:rPr lang="en-US" altLang="zh-CN" sz="1500"/>
              <a:t>VBScript</a:t>
            </a:r>
          </a:p>
          <a:p>
            <a:r>
              <a:rPr lang="zh-CN" altLang="en-US" sz="1800"/>
              <a:t>其他</a:t>
            </a:r>
          </a:p>
          <a:p>
            <a:pPr lvl="1"/>
            <a:r>
              <a:rPr lang="en-US" altLang="zh-CN" sz="1500"/>
              <a:t>perl</a:t>
            </a:r>
          </a:p>
          <a:p>
            <a:pPr lvl="1"/>
            <a:r>
              <a:rPr lang="en-US" altLang="zh-CN" sz="1500"/>
              <a:t>python</a:t>
            </a:r>
          </a:p>
          <a:p>
            <a:pPr lvl="1"/>
            <a:r>
              <a:rPr lang="en-US" altLang="zh-CN" sz="1500"/>
              <a:t>VBA</a:t>
            </a:r>
          </a:p>
        </p:txBody>
      </p:sp>
      <p:sp>
        <p:nvSpPr>
          <p:cNvPr id="2" name="日期占位符 1"/>
          <p:cNvSpPr>
            <a:spLocks noGrp="1"/>
          </p:cNvSpPr>
          <p:nvPr>
            <p:ph type="dt" sz="half" idx="10"/>
          </p:nvPr>
        </p:nvSpPr>
        <p:spPr/>
        <p:txBody>
          <a:bodyPr/>
          <a:lstStyle/>
          <a:p>
            <a:fld id="{19A01865-BE16-E145-8BBF-628826DFD4FC}"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14</a:t>
            </a:fld>
            <a:endParaRPr kumimoji="1" lang="zh-CN" altLang="en-US"/>
          </a:p>
        </p:txBody>
      </p:sp>
    </p:spTree>
    <p:extLst>
      <p:ext uri="{BB962C8B-B14F-4D97-AF65-F5344CB8AC3E}">
        <p14:creationId xmlns:p14="http://schemas.microsoft.com/office/powerpoint/2010/main" val="2022337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C507A-FA46-9548-A7D9-E2D444AB3D67}"/>
              </a:ext>
            </a:extLst>
          </p:cNvPr>
          <p:cNvSpPr>
            <a:spLocks noGrp="1"/>
          </p:cNvSpPr>
          <p:nvPr>
            <p:ph type="title"/>
          </p:nvPr>
        </p:nvSpPr>
        <p:spPr>
          <a:xfrm>
            <a:off x="675132" y="2624328"/>
            <a:ext cx="7772400" cy="1609344"/>
          </a:xfrm>
        </p:spPr>
        <p:txBody>
          <a:bodyPr/>
          <a:lstStyle/>
          <a:p>
            <a:pPr algn="ctr"/>
            <a:r>
              <a:rPr kumimoji="1" lang="zh-CN" altLang="en-US" dirty="0"/>
              <a:t>四、</a:t>
            </a:r>
            <a:r>
              <a:rPr kumimoji="1" lang="en-US" altLang="zh-CN" dirty="0"/>
              <a:t>C</a:t>
            </a:r>
            <a:r>
              <a:rPr kumimoji="1" lang="zh-CN" altLang="en-US" dirty="0"/>
              <a:t>语言的发展史</a:t>
            </a:r>
          </a:p>
        </p:txBody>
      </p:sp>
      <p:sp>
        <p:nvSpPr>
          <p:cNvPr id="4" name="日期占位符 3">
            <a:extLst>
              <a:ext uri="{FF2B5EF4-FFF2-40B4-BE49-F238E27FC236}">
                <a16:creationId xmlns:a16="http://schemas.microsoft.com/office/drawing/2014/main" id="{48893E6A-6776-6046-80C5-16FBEECC4736}"/>
              </a:ext>
            </a:extLst>
          </p:cNvPr>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5" name="灯片编号占位符 4">
            <a:extLst>
              <a:ext uri="{FF2B5EF4-FFF2-40B4-BE49-F238E27FC236}">
                <a16:creationId xmlns:a16="http://schemas.microsoft.com/office/drawing/2014/main" id="{91DF8390-05C9-9447-803E-98081C4A8DF3}"/>
              </a:ext>
            </a:extLst>
          </p:cNvPr>
          <p:cNvSpPr>
            <a:spLocks noGrp="1"/>
          </p:cNvSpPr>
          <p:nvPr>
            <p:ph type="sldNum" sz="quarter" idx="12"/>
          </p:nvPr>
        </p:nvSpPr>
        <p:spPr/>
        <p:txBody>
          <a:bodyPr/>
          <a:lstStyle/>
          <a:p>
            <a:fld id="{03082244-2753-C144-916B-A33981399B20}" type="slidenum">
              <a:rPr kumimoji="1" lang="zh-CN" altLang="en-US" smtClean="0"/>
              <a:t>15</a:t>
            </a:fld>
            <a:endParaRPr kumimoji="1" lang="zh-CN" altLang="en-US"/>
          </a:p>
        </p:txBody>
      </p:sp>
    </p:spTree>
    <p:extLst>
      <p:ext uri="{BB962C8B-B14F-4D97-AF65-F5344CB8AC3E}">
        <p14:creationId xmlns:p14="http://schemas.microsoft.com/office/powerpoint/2010/main" val="4251528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657350" y="1220724"/>
            <a:ext cx="5829300" cy="696108"/>
          </a:xfrm>
        </p:spPr>
        <p:txBody>
          <a:bodyPr/>
          <a:lstStyle/>
          <a:p>
            <a:r>
              <a:rPr lang="en-US" altLang="zh-CN" dirty="0"/>
              <a:t>C</a:t>
            </a:r>
            <a:r>
              <a:rPr lang="zh-CN" altLang="en-US" dirty="0"/>
              <a:t>程序设计语言</a:t>
            </a:r>
          </a:p>
        </p:txBody>
      </p:sp>
      <p:sp>
        <p:nvSpPr>
          <p:cNvPr id="5" name="Text Box 3"/>
          <p:cNvSpPr txBox="1">
            <a:spLocks noChangeArrowheads="1"/>
          </p:cNvSpPr>
          <p:nvPr/>
        </p:nvSpPr>
        <p:spPr bwMode="auto">
          <a:xfrm>
            <a:off x="1385646" y="1941489"/>
            <a:ext cx="6515100" cy="302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b="1" u="sng" dirty="0">
                <a:latin typeface="Times New Roman" charset="0"/>
              </a:rPr>
              <a:t>简单历史</a:t>
            </a:r>
            <a:endParaRPr kumimoji="1" lang="zh-CN" altLang="en-US" sz="1500" b="1" dirty="0">
              <a:latin typeface="Times New Roman" charset="0"/>
            </a:endParaRPr>
          </a:p>
          <a:p>
            <a:pPr eaLnBrk="1" hangingPunct="1">
              <a:spcBef>
                <a:spcPct val="50000"/>
              </a:spcBef>
            </a:pPr>
            <a:r>
              <a:rPr kumimoji="1" lang="en-US" altLang="zh-CN" sz="1500" b="1" dirty="0">
                <a:latin typeface="Times New Roman" charset="0"/>
              </a:rPr>
              <a:t>C</a:t>
            </a:r>
            <a:r>
              <a:rPr kumimoji="1" lang="zh-CN" altLang="en-US" sz="1500" b="1" dirty="0">
                <a:latin typeface="Times New Roman" charset="0"/>
              </a:rPr>
              <a:t>语言</a:t>
            </a:r>
            <a:r>
              <a:rPr kumimoji="1" lang="en-US" altLang="zh-CN" sz="1500" b="1" dirty="0">
                <a:latin typeface="Times New Roman" charset="0"/>
              </a:rPr>
              <a:t>1973</a:t>
            </a:r>
            <a:r>
              <a:rPr kumimoji="1" lang="zh-CN" altLang="en-US" sz="1500" b="1" dirty="0">
                <a:latin typeface="Times New Roman" charset="0"/>
              </a:rPr>
              <a:t>年由贝尔实验室的</a:t>
            </a:r>
            <a:r>
              <a:rPr kumimoji="1" lang="en-US" altLang="zh-CN" sz="1500" b="1" dirty="0">
                <a:latin typeface="Times New Roman" charset="0"/>
              </a:rPr>
              <a:t>Dennis Ritchie </a:t>
            </a:r>
            <a:r>
              <a:rPr kumimoji="1" lang="zh-CN" altLang="en-US" sz="1500" b="1" dirty="0">
                <a:latin typeface="Times New Roman" charset="0"/>
              </a:rPr>
              <a:t>设计，目标是书写操作系统和其他系统程序。</a:t>
            </a:r>
          </a:p>
          <a:p>
            <a:pPr eaLnBrk="1" hangingPunct="1">
              <a:spcBef>
                <a:spcPct val="50000"/>
              </a:spcBef>
            </a:pPr>
            <a:r>
              <a:rPr kumimoji="1" lang="en-US" altLang="zh-CN" sz="1500" b="1" dirty="0">
                <a:latin typeface="Times New Roman" charset="0"/>
              </a:rPr>
              <a:t>C</a:t>
            </a:r>
            <a:r>
              <a:rPr kumimoji="1" lang="zh-CN" altLang="en-US" sz="1500" b="1" dirty="0">
                <a:latin typeface="Times New Roman" charset="0"/>
              </a:rPr>
              <a:t>语言最早用于写</a:t>
            </a:r>
            <a:r>
              <a:rPr kumimoji="1" lang="en-US" altLang="zh-CN" sz="1500" b="1" dirty="0">
                <a:latin typeface="Times New Roman" charset="0"/>
              </a:rPr>
              <a:t>UNIX</a:t>
            </a:r>
            <a:r>
              <a:rPr kumimoji="1" lang="zh-CN" altLang="en-US" sz="1500" b="1" dirty="0">
                <a:latin typeface="Times New Roman" charset="0"/>
              </a:rPr>
              <a:t>系统。</a:t>
            </a:r>
            <a:r>
              <a:rPr kumimoji="1" lang="en-US" altLang="zh-CN" sz="1500" b="1" dirty="0">
                <a:latin typeface="Times New Roman" charset="0"/>
              </a:rPr>
              <a:t>70</a:t>
            </a:r>
            <a:r>
              <a:rPr kumimoji="1" lang="zh-CN" altLang="en-US" sz="1500" b="1" dirty="0">
                <a:latin typeface="Times New Roman" charset="0"/>
              </a:rPr>
              <a:t>年代成为</a:t>
            </a:r>
            <a:r>
              <a:rPr kumimoji="1" lang="en-US" altLang="zh-CN" sz="1500" b="1" dirty="0">
                <a:latin typeface="Times New Roman" charset="0"/>
              </a:rPr>
              <a:t>UNIX</a:t>
            </a:r>
            <a:r>
              <a:rPr kumimoji="1" lang="zh-CN" altLang="en-US" sz="1500" b="1" dirty="0">
                <a:latin typeface="Times New Roman" charset="0"/>
              </a:rPr>
              <a:t>的标准开发语言，随</a:t>
            </a:r>
            <a:r>
              <a:rPr kumimoji="1" lang="en-US" altLang="zh-CN" sz="1500" b="1" dirty="0">
                <a:latin typeface="Times New Roman" charset="0"/>
              </a:rPr>
              <a:t>UNIX</a:t>
            </a:r>
            <a:r>
              <a:rPr kumimoji="1" lang="zh-CN" altLang="en-US" sz="1500" b="1" dirty="0">
                <a:latin typeface="Times New Roman" charset="0"/>
              </a:rPr>
              <a:t>流行而被广泛接受。</a:t>
            </a:r>
          </a:p>
          <a:p>
            <a:pPr eaLnBrk="1" hangingPunct="1">
              <a:spcBef>
                <a:spcPct val="50000"/>
              </a:spcBef>
            </a:pPr>
            <a:r>
              <a:rPr kumimoji="1" lang="en-US" altLang="zh-CN" sz="1500" b="1" dirty="0">
                <a:latin typeface="Times New Roman" charset="0"/>
              </a:rPr>
              <a:t>80</a:t>
            </a:r>
            <a:r>
              <a:rPr kumimoji="1" lang="zh-CN" altLang="en-US" sz="1500" b="1" dirty="0">
                <a:latin typeface="Times New Roman" charset="0"/>
              </a:rPr>
              <a:t>年代被搬到各种机器的许多操作系统上，逐渐成为一种开发系统程序和复杂软件的通用语言。</a:t>
            </a:r>
          </a:p>
          <a:p>
            <a:pPr eaLnBrk="1" hangingPunct="1">
              <a:spcBef>
                <a:spcPct val="50000"/>
              </a:spcBef>
            </a:pPr>
            <a:r>
              <a:rPr kumimoji="1" lang="zh-CN" altLang="en-US" sz="1500" b="1" dirty="0">
                <a:latin typeface="Times New Roman" charset="0"/>
              </a:rPr>
              <a:t>后来成为使用最广泛的系统开发语言。人们用</a:t>
            </a:r>
            <a:r>
              <a:rPr kumimoji="1" lang="en-US" altLang="zh-CN" sz="1500" b="1" dirty="0">
                <a:latin typeface="Times New Roman" charset="0"/>
              </a:rPr>
              <a:t>C</a:t>
            </a:r>
            <a:r>
              <a:rPr kumimoji="1" lang="zh-CN" altLang="en-US" sz="1500" b="1" dirty="0">
                <a:latin typeface="Times New Roman" charset="0"/>
              </a:rPr>
              <a:t>开发各种程序，从简单应用到极其复杂的大型软件。</a:t>
            </a:r>
          </a:p>
          <a:p>
            <a:pPr eaLnBrk="1" hangingPunct="1">
              <a:spcBef>
                <a:spcPct val="50000"/>
              </a:spcBef>
            </a:pPr>
            <a:r>
              <a:rPr kumimoji="1" lang="zh-CN" altLang="en-US" sz="1500" b="1" dirty="0">
                <a:latin typeface="Times New Roman" charset="0"/>
              </a:rPr>
              <a:t>各种计算机都有可用的</a:t>
            </a:r>
            <a:r>
              <a:rPr kumimoji="1" lang="en-US" altLang="zh-CN" sz="1500" b="1" dirty="0">
                <a:latin typeface="Times New Roman" charset="0"/>
              </a:rPr>
              <a:t>C</a:t>
            </a:r>
            <a:r>
              <a:rPr kumimoji="1" lang="zh-CN" altLang="en-US" sz="1500" b="1" dirty="0">
                <a:latin typeface="Times New Roman" charset="0"/>
              </a:rPr>
              <a:t>语言系统。</a:t>
            </a:r>
          </a:p>
        </p:txBody>
      </p:sp>
      <p:sp>
        <p:nvSpPr>
          <p:cNvPr id="2" name="日期占位符 1"/>
          <p:cNvSpPr>
            <a:spLocks noGrp="1"/>
          </p:cNvSpPr>
          <p:nvPr>
            <p:ph type="dt" sz="half" idx="10"/>
          </p:nvPr>
        </p:nvSpPr>
        <p:spPr/>
        <p:txBody>
          <a:bodyPr/>
          <a:lstStyle/>
          <a:p>
            <a:fld id="{2B08BDAB-D69E-B849-8281-F94800608424}"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16</a:t>
            </a:fld>
            <a:endParaRPr kumimoji="1" lang="zh-CN" altLang="en-US"/>
          </a:p>
        </p:txBody>
      </p:sp>
    </p:spTree>
    <p:extLst>
      <p:ext uri="{BB962C8B-B14F-4D97-AF65-F5344CB8AC3E}">
        <p14:creationId xmlns:p14="http://schemas.microsoft.com/office/powerpoint/2010/main" val="1648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dirty="0"/>
              <a:t>C</a:t>
            </a:r>
            <a:r>
              <a:rPr lang="zh-CN" altLang="en-US" dirty="0"/>
              <a:t>语言的设计者</a:t>
            </a:r>
            <a:endParaRPr lang="en-US" altLang="zh-CN" dirty="0"/>
          </a:p>
        </p:txBody>
      </p:sp>
      <p:sp>
        <p:nvSpPr>
          <p:cNvPr id="2" name="日期占位符 1"/>
          <p:cNvSpPr>
            <a:spLocks noGrp="1"/>
          </p:cNvSpPr>
          <p:nvPr>
            <p:ph type="dt" sz="half" idx="10"/>
          </p:nvPr>
        </p:nvSpPr>
        <p:spPr/>
        <p:txBody>
          <a:bodyPr/>
          <a:lstStyle/>
          <a:p>
            <a:fld id="{11FB48BC-C3C0-4348-A1DC-B1021F02EA2F}"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17</a:t>
            </a:fld>
            <a:endParaRPr kumimoji="1" lang="zh-CN" altLang="en-US"/>
          </a:p>
        </p:txBody>
      </p:sp>
      <p:pic>
        <p:nvPicPr>
          <p:cNvPr id="15362" name="Picture 2">
            <a:extLst>
              <a:ext uri="{FF2B5EF4-FFF2-40B4-BE49-F238E27FC236}">
                <a16:creationId xmlns:a16="http://schemas.microsoft.com/office/drawing/2014/main" id="{FA5319D2-0926-B743-90D0-A2B2E4E2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48" y="1859074"/>
            <a:ext cx="5777802" cy="29049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D4A4B99-8C58-C241-9495-E9B00B84214D}"/>
              </a:ext>
            </a:extLst>
          </p:cNvPr>
          <p:cNvSpPr/>
          <p:nvPr/>
        </p:nvSpPr>
        <p:spPr>
          <a:xfrm>
            <a:off x="1082919" y="5464329"/>
            <a:ext cx="6496260" cy="276999"/>
          </a:xfrm>
          <a:prstGeom prst="rect">
            <a:avLst/>
          </a:prstGeom>
        </p:spPr>
        <p:txBody>
          <a:bodyPr wrap="square">
            <a:spAutoFit/>
          </a:bodyPr>
          <a:lstStyle/>
          <a:p>
            <a:pPr algn="ctr"/>
            <a:r>
              <a:rPr lang="en" altLang="zh-CN" sz="1200" dirty="0">
                <a:solidFill>
                  <a:srgbClr val="7F7F7F"/>
                </a:solidFill>
                <a:latin typeface="Helvetica Neue" panose="02000503000000020004" pitchFamily="2" charset="0"/>
              </a:rPr>
              <a:t>Ritchie </a:t>
            </a:r>
            <a:r>
              <a:rPr lang="zh-CN" altLang="en-US" sz="1200" dirty="0">
                <a:solidFill>
                  <a:srgbClr val="7F7F7F"/>
                </a:solidFill>
                <a:latin typeface="Helvetica Neue" panose="02000503000000020004" pitchFamily="2" charset="0"/>
              </a:rPr>
              <a:t>贝尔实验室的个人主页地址 </a:t>
            </a:r>
            <a:r>
              <a:rPr lang="en" altLang="zh-CN" sz="1200" dirty="0">
                <a:solidFill>
                  <a:srgbClr val="7F7F7F"/>
                </a:solidFill>
                <a:latin typeface="Helvetica Neue" panose="02000503000000020004" pitchFamily="2" charset="0"/>
              </a:rPr>
              <a:t>https://</a:t>
            </a:r>
            <a:r>
              <a:rPr lang="en" altLang="zh-CN" sz="1200" dirty="0" err="1">
                <a:solidFill>
                  <a:srgbClr val="7F7F7F"/>
                </a:solidFill>
                <a:latin typeface="Helvetica Neue" panose="02000503000000020004" pitchFamily="2" charset="0"/>
              </a:rPr>
              <a:t>www.bell-labs.com</a:t>
            </a:r>
            <a:r>
              <a:rPr lang="en" altLang="zh-CN" sz="1200" dirty="0">
                <a:solidFill>
                  <a:srgbClr val="7F7F7F"/>
                </a:solidFill>
                <a:latin typeface="Helvetica Neue" panose="02000503000000020004" pitchFamily="2" charset="0"/>
              </a:rPr>
              <a:t>/</a:t>
            </a:r>
            <a:r>
              <a:rPr lang="en" altLang="zh-CN" sz="1200" dirty="0" err="1">
                <a:solidFill>
                  <a:srgbClr val="7F7F7F"/>
                </a:solidFill>
                <a:latin typeface="Helvetica Neue" panose="02000503000000020004" pitchFamily="2" charset="0"/>
              </a:rPr>
              <a:t>usr</a:t>
            </a:r>
            <a:r>
              <a:rPr lang="en" altLang="zh-CN" sz="1200" dirty="0">
                <a:solidFill>
                  <a:srgbClr val="7F7F7F"/>
                </a:solidFill>
                <a:latin typeface="Helvetica Neue" panose="02000503000000020004" pitchFamily="2" charset="0"/>
              </a:rPr>
              <a:t>/</a:t>
            </a:r>
            <a:r>
              <a:rPr lang="en" altLang="zh-CN" sz="1200" dirty="0" err="1">
                <a:solidFill>
                  <a:srgbClr val="7F7F7F"/>
                </a:solidFill>
                <a:latin typeface="Helvetica Neue" panose="02000503000000020004" pitchFamily="2" charset="0"/>
              </a:rPr>
              <a:t>dmr</a:t>
            </a:r>
            <a:r>
              <a:rPr lang="en" altLang="zh-CN" sz="1200" dirty="0">
                <a:solidFill>
                  <a:srgbClr val="7F7F7F"/>
                </a:solidFill>
                <a:latin typeface="Helvetica Neue" panose="02000503000000020004" pitchFamily="2" charset="0"/>
              </a:rPr>
              <a:t>/www/</a:t>
            </a:r>
            <a:r>
              <a:rPr lang="en" altLang="zh-CN" sz="1200" dirty="0" err="1">
                <a:solidFill>
                  <a:srgbClr val="7F7F7F"/>
                </a:solidFill>
                <a:latin typeface="Helvetica Neue" panose="02000503000000020004" pitchFamily="2" charset="0"/>
              </a:rPr>
              <a:t>index.html</a:t>
            </a:r>
            <a:endParaRPr lang="zh-CN" altLang="en-US" sz="1200" dirty="0"/>
          </a:p>
        </p:txBody>
      </p:sp>
    </p:spTree>
    <p:extLst>
      <p:ext uri="{BB962C8B-B14F-4D97-AF65-F5344CB8AC3E}">
        <p14:creationId xmlns:p14="http://schemas.microsoft.com/office/powerpoint/2010/main" val="1932874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BD96222-7671-844C-8D7B-DF7CCC9E3677}"/>
              </a:ext>
            </a:extLst>
          </p:cNvPr>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5" name="灯片编号占位符 4">
            <a:extLst>
              <a:ext uri="{FF2B5EF4-FFF2-40B4-BE49-F238E27FC236}">
                <a16:creationId xmlns:a16="http://schemas.microsoft.com/office/drawing/2014/main" id="{8B80A33A-3784-1C4C-980D-223D15062FF3}"/>
              </a:ext>
            </a:extLst>
          </p:cNvPr>
          <p:cNvSpPr>
            <a:spLocks noGrp="1"/>
          </p:cNvSpPr>
          <p:nvPr>
            <p:ph type="sldNum" sz="quarter" idx="12"/>
          </p:nvPr>
        </p:nvSpPr>
        <p:spPr/>
        <p:txBody>
          <a:bodyPr/>
          <a:lstStyle/>
          <a:p>
            <a:fld id="{03082244-2753-C144-916B-A33981399B20}" type="slidenum">
              <a:rPr kumimoji="1" lang="zh-CN" altLang="en-US" smtClean="0"/>
              <a:t>18</a:t>
            </a:fld>
            <a:endParaRPr kumimoji="1" lang="zh-CN" altLang="en-US"/>
          </a:p>
        </p:txBody>
      </p:sp>
      <p:pic>
        <p:nvPicPr>
          <p:cNvPr id="6" name="图片 5">
            <a:extLst>
              <a:ext uri="{FF2B5EF4-FFF2-40B4-BE49-F238E27FC236}">
                <a16:creationId xmlns:a16="http://schemas.microsoft.com/office/drawing/2014/main" id="{59F9B666-A36E-7040-88F3-6982B73F51A7}"/>
              </a:ext>
            </a:extLst>
          </p:cNvPr>
          <p:cNvPicPr>
            <a:picLocks noChangeAspect="1"/>
          </p:cNvPicPr>
          <p:nvPr/>
        </p:nvPicPr>
        <p:blipFill>
          <a:blip r:embed="rId2"/>
          <a:stretch>
            <a:fillRect/>
          </a:stretch>
        </p:blipFill>
        <p:spPr>
          <a:xfrm>
            <a:off x="234950" y="1250950"/>
            <a:ext cx="8674100" cy="4356100"/>
          </a:xfrm>
          <a:prstGeom prst="rect">
            <a:avLst/>
          </a:prstGeom>
        </p:spPr>
      </p:pic>
    </p:spTree>
    <p:extLst>
      <p:ext uri="{BB962C8B-B14F-4D97-AF65-F5344CB8AC3E}">
        <p14:creationId xmlns:p14="http://schemas.microsoft.com/office/powerpoint/2010/main" val="216638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657350" y="1220724"/>
            <a:ext cx="5829300" cy="696108"/>
          </a:xfrm>
        </p:spPr>
        <p:txBody>
          <a:bodyPr/>
          <a:lstStyle/>
          <a:p>
            <a:r>
              <a:rPr lang="en-US" altLang="zh-CN" dirty="0"/>
              <a:t>C</a:t>
            </a:r>
            <a:r>
              <a:rPr lang="zh-CN" altLang="en-US" dirty="0"/>
              <a:t>程序设计语言</a:t>
            </a:r>
          </a:p>
        </p:txBody>
      </p:sp>
      <p:sp>
        <p:nvSpPr>
          <p:cNvPr id="4" name="Text Box 2"/>
          <p:cNvSpPr txBox="1">
            <a:spLocks noChangeArrowheads="1"/>
          </p:cNvSpPr>
          <p:nvPr/>
        </p:nvSpPr>
        <p:spPr bwMode="auto">
          <a:xfrm>
            <a:off x="1314450" y="1808821"/>
            <a:ext cx="6515100" cy="165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0513" indent="-290513">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0" indent="0">
              <a:spcBef>
                <a:spcPct val="50000"/>
              </a:spcBef>
            </a:pPr>
            <a:endParaRPr kumimoji="1" lang="zh-CN" altLang="en-US" sz="1350" b="1" dirty="0">
              <a:latin typeface="Times New Roman" charset="0"/>
            </a:endParaRPr>
          </a:p>
          <a:p>
            <a:pPr eaLnBrk="1" hangingPunct="1">
              <a:spcBef>
                <a:spcPct val="50000"/>
              </a:spcBef>
              <a:buFontTx/>
              <a:buChar char="•"/>
            </a:pPr>
            <a:r>
              <a:rPr kumimoji="1" lang="zh-CN" altLang="en-US" sz="1350" b="1" dirty="0">
                <a:latin typeface="Times New Roman" charset="0"/>
              </a:rPr>
              <a:t>有丰富的程序机制、数据机制、函数定义机制，能满足复杂程序的需要。许多常用功能通过库实现</a:t>
            </a:r>
          </a:p>
          <a:p>
            <a:pPr eaLnBrk="1" hangingPunct="1">
              <a:spcBef>
                <a:spcPct val="50000"/>
              </a:spcBef>
              <a:buFontTx/>
              <a:buChar char="•"/>
            </a:pPr>
            <a:r>
              <a:rPr kumimoji="1" lang="zh-CN" altLang="en-US" sz="1350" b="1" dirty="0">
                <a:latin typeface="Times New Roman" charset="0"/>
              </a:rPr>
              <a:t>提供</a:t>
            </a:r>
            <a:r>
              <a:rPr kumimoji="1" lang="zh-CN" altLang="en-US" sz="1350" b="1" dirty="0">
                <a:solidFill>
                  <a:srgbClr val="FF0000"/>
                </a:solidFill>
                <a:latin typeface="Times New Roman" charset="0"/>
              </a:rPr>
              <a:t>接近硬件的低级操作</a:t>
            </a:r>
            <a:r>
              <a:rPr kumimoji="1" lang="zh-CN" altLang="en-US" sz="1350" b="1" dirty="0">
                <a:latin typeface="Times New Roman" charset="0"/>
              </a:rPr>
              <a:t>，广泛用于开发效率要求高的程序。被用于代替汇编语言开发底层软件</a:t>
            </a:r>
          </a:p>
          <a:p>
            <a:pPr eaLnBrk="1" hangingPunct="1">
              <a:spcBef>
                <a:spcPct val="50000"/>
              </a:spcBef>
              <a:buFontTx/>
              <a:buChar char="•"/>
            </a:pPr>
            <a:r>
              <a:rPr kumimoji="1" lang="zh-CN" altLang="en-US" sz="1350" b="1" dirty="0">
                <a:latin typeface="Times New Roman" charset="0"/>
              </a:rPr>
              <a:t>提供了一些支持大规模复杂软件开发的机制</a:t>
            </a:r>
          </a:p>
        </p:txBody>
      </p:sp>
      <p:sp>
        <p:nvSpPr>
          <p:cNvPr id="6" name="Text Box 3"/>
          <p:cNvSpPr txBox="1">
            <a:spLocks noChangeArrowheads="1"/>
          </p:cNvSpPr>
          <p:nvPr/>
        </p:nvSpPr>
        <p:spPr bwMode="auto">
          <a:xfrm>
            <a:off x="1439652" y="3969060"/>
            <a:ext cx="6389898"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en-US" altLang="zh-CN" sz="1350" b="1" dirty="0">
                <a:latin typeface="Times New Roman" charset="0"/>
              </a:rPr>
              <a:t>C </a:t>
            </a:r>
            <a:r>
              <a:rPr kumimoji="1" lang="zh-CN" altLang="en-US" sz="1350" b="1" dirty="0">
                <a:latin typeface="Times New Roman" charset="0"/>
              </a:rPr>
              <a:t>语言的工作得到世界计算机界的广泛赞许。对计算机工业和应用发展起了重要推动作用</a:t>
            </a:r>
          </a:p>
          <a:p>
            <a:pPr eaLnBrk="1" hangingPunct="1">
              <a:spcBef>
                <a:spcPct val="50000"/>
              </a:spcBef>
            </a:pPr>
            <a:r>
              <a:rPr kumimoji="1" lang="zh-CN" altLang="en-US" sz="1350" b="1" dirty="0">
                <a:latin typeface="Times New Roman" charset="0"/>
              </a:rPr>
              <a:t>许多新语言从</a:t>
            </a:r>
            <a:r>
              <a:rPr kumimoji="1" lang="en-US" altLang="zh-CN" sz="1350" b="1" dirty="0">
                <a:latin typeface="Times New Roman" charset="0"/>
              </a:rPr>
              <a:t>C</a:t>
            </a:r>
            <a:r>
              <a:rPr kumimoji="1" lang="zh-CN" altLang="en-US" sz="1350" b="1" dirty="0">
                <a:latin typeface="Times New Roman" charset="0"/>
              </a:rPr>
              <a:t>汲取营养。如</a:t>
            </a:r>
            <a:r>
              <a:rPr kumimoji="1" lang="en-US" altLang="zh-CN" sz="1350" b="1" dirty="0">
                <a:latin typeface="Times New Roman" charset="0"/>
              </a:rPr>
              <a:t>C++</a:t>
            </a:r>
            <a:r>
              <a:rPr kumimoji="1" lang="zh-CN" altLang="en-US" sz="1350" b="1" dirty="0">
                <a:latin typeface="Times New Roman" charset="0"/>
              </a:rPr>
              <a:t>，</a:t>
            </a:r>
            <a:r>
              <a:rPr kumimoji="1" lang="en-US" altLang="zh-CN" sz="1350" b="1" dirty="0">
                <a:latin typeface="Times New Roman" charset="0"/>
              </a:rPr>
              <a:t>Java</a:t>
            </a:r>
            <a:r>
              <a:rPr kumimoji="1" lang="zh-CN" altLang="en-US" sz="1350" b="1" dirty="0">
                <a:latin typeface="Times New Roman" charset="0"/>
              </a:rPr>
              <a:t>，</a:t>
            </a:r>
            <a:r>
              <a:rPr kumimoji="1" lang="en-US" altLang="zh-CN" sz="1350" b="1" dirty="0">
                <a:latin typeface="Times New Roman" charset="0"/>
              </a:rPr>
              <a:t>PHP</a:t>
            </a:r>
            <a:r>
              <a:rPr kumimoji="1" lang="zh-CN" altLang="en-US" sz="1350" b="1" dirty="0">
                <a:latin typeface="Times New Roman" charset="0"/>
              </a:rPr>
              <a:t>，</a:t>
            </a:r>
            <a:r>
              <a:rPr kumimoji="1" lang="en-US" altLang="zh-CN" sz="1350" b="1" dirty="0">
                <a:latin typeface="Times New Roman" charset="0"/>
              </a:rPr>
              <a:t>Python</a:t>
            </a:r>
            <a:r>
              <a:rPr kumimoji="1" lang="zh-CN" altLang="en-US" sz="1350" b="1" dirty="0">
                <a:latin typeface="Times New Roman" charset="0"/>
              </a:rPr>
              <a:t>，</a:t>
            </a:r>
            <a:r>
              <a:rPr kumimoji="1" lang="en-US" altLang="zh-CN" sz="1350" b="1" dirty="0">
                <a:latin typeface="Times New Roman" charset="0"/>
              </a:rPr>
              <a:t>GO</a:t>
            </a:r>
            <a:r>
              <a:rPr kumimoji="1" lang="zh-CN" altLang="en-US" sz="1350" b="1" dirty="0">
                <a:latin typeface="Times New Roman" charset="0"/>
              </a:rPr>
              <a:t>，</a:t>
            </a:r>
            <a:r>
              <a:rPr kumimoji="1" lang="en-US" altLang="zh-CN" sz="1350" b="1" dirty="0">
                <a:latin typeface="Times New Roman" charset="0"/>
              </a:rPr>
              <a:t>node</a:t>
            </a:r>
            <a:r>
              <a:rPr kumimoji="1" lang="zh-CN" altLang="en-US" sz="1350" b="1" dirty="0">
                <a:latin typeface="Times New Roman" charset="0"/>
              </a:rPr>
              <a:t>等</a:t>
            </a:r>
          </a:p>
          <a:p>
            <a:pPr eaLnBrk="1" hangingPunct="1">
              <a:spcBef>
                <a:spcPct val="50000"/>
              </a:spcBef>
            </a:pPr>
            <a:r>
              <a:rPr kumimoji="1" lang="zh-CN" altLang="en-US" sz="1350" b="1" dirty="0">
                <a:latin typeface="Times New Roman" charset="0"/>
              </a:rPr>
              <a:t>Ｃ语言设计者获得计算机领域最高奖</a:t>
            </a:r>
            <a:r>
              <a:rPr kumimoji="1" lang="en-US" altLang="zh-CN" sz="1350" b="1" dirty="0">
                <a:latin typeface="Times New Roman" charset="0"/>
              </a:rPr>
              <a:t>——</a:t>
            </a:r>
            <a:r>
              <a:rPr kumimoji="1" lang="zh-CN" altLang="en-US" sz="1350" b="1" dirty="0">
                <a:latin typeface="Times New Roman" charset="0"/>
              </a:rPr>
              <a:t>图灵奖</a:t>
            </a:r>
            <a:endParaRPr kumimoji="1" lang="zh-CN" altLang="en-US" sz="1200" dirty="0">
              <a:latin typeface="Times New Roman" charset="0"/>
            </a:endParaRPr>
          </a:p>
        </p:txBody>
      </p:sp>
      <p:sp>
        <p:nvSpPr>
          <p:cNvPr id="2" name="日期占位符 1"/>
          <p:cNvSpPr>
            <a:spLocks noGrp="1"/>
          </p:cNvSpPr>
          <p:nvPr>
            <p:ph type="dt" sz="half" idx="10"/>
          </p:nvPr>
        </p:nvSpPr>
        <p:spPr/>
        <p:txBody>
          <a:bodyPr/>
          <a:lstStyle/>
          <a:p>
            <a:fld id="{DF652A82-FE46-2D43-987C-BFFD6D855894}"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19</a:t>
            </a:fld>
            <a:endParaRPr kumimoji="1" lang="zh-CN" altLang="en-US"/>
          </a:p>
        </p:txBody>
      </p:sp>
    </p:spTree>
    <p:extLst>
      <p:ext uri="{BB962C8B-B14F-4D97-AF65-F5344CB8AC3E}">
        <p14:creationId xmlns:p14="http://schemas.microsoft.com/office/powerpoint/2010/main" val="689155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1935308004"/>
              </p:ext>
            </p:extLst>
          </p:nvPr>
        </p:nvGraphicFramePr>
        <p:xfrm>
          <a:off x="1576299" y="1322766"/>
          <a:ext cx="5900264" cy="4091916"/>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5347539" y="2968969"/>
            <a:ext cx="530915" cy="300082"/>
          </a:xfrm>
          <a:prstGeom prst="rect">
            <a:avLst/>
          </a:prstGeom>
          <a:noFill/>
        </p:spPr>
        <p:txBody>
          <a:bodyPr wrap="none" rtlCol="0">
            <a:spAutoFit/>
          </a:bodyPr>
          <a:lstStyle/>
          <a:p>
            <a:r>
              <a:rPr kumimoji="1" lang="zh-CN" altLang="en-US" sz="1350" b="1" dirty="0">
                <a:solidFill>
                  <a:schemeClr val="bg1"/>
                </a:solidFill>
              </a:rPr>
              <a:t>考勤</a:t>
            </a:r>
          </a:p>
        </p:txBody>
      </p:sp>
      <p:sp>
        <p:nvSpPr>
          <p:cNvPr id="9" name="文本框 8"/>
          <p:cNvSpPr txBox="1"/>
          <p:nvPr/>
        </p:nvSpPr>
        <p:spPr>
          <a:xfrm>
            <a:off x="5347539" y="3448054"/>
            <a:ext cx="530915" cy="300082"/>
          </a:xfrm>
          <a:prstGeom prst="rect">
            <a:avLst/>
          </a:prstGeom>
          <a:noFill/>
        </p:spPr>
        <p:txBody>
          <a:bodyPr wrap="none" rtlCol="0">
            <a:spAutoFit/>
          </a:bodyPr>
          <a:lstStyle/>
          <a:p>
            <a:r>
              <a:rPr kumimoji="1" lang="zh-CN" altLang="en-US" sz="1350" b="1" dirty="0">
                <a:solidFill>
                  <a:schemeClr val="bg1"/>
                </a:solidFill>
              </a:rPr>
              <a:t>上机</a:t>
            </a:r>
          </a:p>
        </p:txBody>
      </p:sp>
      <p:sp>
        <p:nvSpPr>
          <p:cNvPr id="10" name="文本框 9"/>
          <p:cNvSpPr txBox="1"/>
          <p:nvPr/>
        </p:nvSpPr>
        <p:spPr>
          <a:xfrm>
            <a:off x="5347539" y="3887071"/>
            <a:ext cx="530915" cy="300082"/>
          </a:xfrm>
          <a:prstGeom prst="rect">
            <a:avLst/>
          </a:prstGeom>
          <a:noFill/>
        </p:spPr>
        <p:txBody>
          <a:bodyPr wrap="none" rtlCol="0">
            <a:spAutoFit/>
          </a:bodyPr>
          <a:lstStyle/>
          <a:p>
            <a:r>
              <a:rPr kumimoji="1" lang="zh-CN" altLang="en-US" sz="1350" b="1" dirty="0">
                <a:solidFill>
                  <a:schemeClr val="bg1"/>
                </a:solidFill>
              </a:rPr>
              <a:t>报告</a:t>
            </a:r>
          </a:p>
        </p:txBody>
      </p:sp>
      <p:sp>
        <p:nvSpPr>
          <p:cNvPr id="11" name="文本框 10"/>
          <p:cNvSpPr txBox="1"/>
          <p:nvPr/>
        </p:nvSpPr>
        <p:spPr>
          <a:xfrm>
            <a:off x="2117767" y="3691190"/>
            <a:ext cx="877163" cy="507831"/>
          </a:xfrm>
          <a:prstGeom prst="rect">
            <a:avLst/>
          </a:prstGeom>
          <a:noFill/>
        </p:spPr>
        <p:txBody>
          <a:bodyPr wrap="none" rtlCol="0">
            <a:spAutoFit/>
          </a:bodyPr>
          <a:lstStyle/>
          <a:p>
            <a:pPr algn="ctr"/>
            <a:r>
              <a:rPr kumimoji="1" lang="zh-CN" altLang="en-US" sz="1350" b="1" dirty="0">
                <a:solidFill>
                  <a:schemeClr val="bg1"/>
                </a:solidFill>
              </a:rPr>
              <a:t>期末考试</a:t>
            </a:r>
          </a:p>
          <a:p>
            <a:pPr algn="ctr"/>
            <a:r>
              <a:rPr kumimoji="1" lang="en-US" altLang="zh-CN" sz="1350" b="1" dirty="0">
                <a:solidFill>
                  <a:schemeClr val="bg1"/>
                </a:solidFill>
              </a:rPr>
              <a:t>50%</a:t>
            </a:r>
            <a:endParaRPr kumimoji="1" lang="zh-CN" altLang="en-US" sz="1350" b="1" dirty="0">
              <a:solidFill>
                <a:schemeClr val="bg1"/>
              </a:solidFill>
            </a:endParaRPr>
          </a:p>
        </p:txBody>
      </p:sp>
      <p:sp>
        <p:nvSpPr>
          <p:cNvPr id="12" name="文本框 11"/>
          <p:cNvSpPr txBox="1"/>
          <p:nvPr/>
        </p:nvSpPr>
        <p:spPr>
          <a:xfrm>
            <a:off x="3001981" y="2457331"/>
            <a:ext cx="877163" cy="507831"/>
          </a:xfrm>
          <a:prstGeom prst="rect">
            <a:avLst/>
          </a:prstGeom>
          <a:noFill/>
        </p:spPr>
        <p:txBody>
          <a:bodyPr wrap="none" rtlCol="0">
            <a:spAutoFit/>
          </a:bodyPr>
          <a:lstStyle/>
          <a:p>
            <a:pPr algn="ctr"/>
            <a:r>
              <a:rPr kumimoji="1" lang="zh-CN" altLang="en-US" sz="1350" b="1" dirty="0">
                <a:solidFill>
                  <a:schemeClr val="bg1"/>
                </a:solidFill>
              </a:rPr>
              <a:t>期中考试</a:t>
            </a:r>
          </a:p>
          <a:p>
            <a:pPr algn="ctr"/>
            <a:r>
              <a:rPr kumimoji="1" lang="en-US" altLang="zh-CN" sz="1350" b="1" dirty="0">
                <a:solidFill>
                  <a:schemeClr val="bg1"/>
                </a:solidFill>
              </a:rPr>
              <a:t>25%</a:t>
            </a:r>
            <a:endParaRPr kumimoji="1" lang="zh-CN" altLang="en-US" sz="1350" b="1" dirty="0">
              <a:solidFill>
                <a:schemeClr val="bg1"/>
              </a:solidFill>
            </a:endParaRPr>
          </a:p>
        </p:txBody>
      </p:sp>
      <p:sp>
        <p:nvSpPr>
          <p:cNvPr id="13" name="文本框 12"/>
          <p:cNvSpPr txBox="1"/>
          <p:nvPr/>
        </p:nvSpPr>
        <p:spPr>
          <a:xfrm>
            <a:off x="3760701" y="3380039"/>
            <a:ext cx="537328" cy="507831"/>
          </a:xfrm>
          <a:prstGeom prst="rect">
            <a:avLst/>
          </a:prstGeom>
          <a:noFill/>
        </p:spPr>
        <p:txBody>
          <a:bodyPr wrap="none" rtlCol="0">
            <a:spAutoFit/>
          </a:bodyPr>
          <a:lstStyle/>
          <a:p>
            <a:pPr algn="ctr"/>
            <a:r>
              <a:rPr kumimoji="1" lang="zh-CN" altLang="en-US" sz="1350" b="1" dirty="0">
                <a:solidFill>
                  <a:schemeClr val="bg1"/>
                </a:solidFill>
              </a:rPr>
              <a:t>平时</a:t>
            </a:r>
          </a:p>
          <a:p>
            <a:pPr algn="ctr"/>
            <a:r>
              <a:rPr kumimoji="1" lang="en-US" altLang="zh-CN" sz="1350" b="1" dirty="0">
                <a:solidFill>
                  <a:schemeClr val="bg1"/>
                </a:solidFill>
              </a:rPr>
              <a:t>25%</a:t>
            </a:r>
            <a:endParaRPr kumimoji="1" lang="zh-CN" altLang="en-US" sz="1350" b="1" dirty="0">
              <a:solidFill>
                <a:schemeClr val="bg1"/>
              </a:solidFill>
            </a:endParaRPr>
          </a:p>
        </p:txBody>
      </p:sp>
      <p:sp>
        <p:nvSpPr>
          <p:cNvPr id="2" name="日期占位符 1"/>
          <p:cNvSpPr>
            <a:spLocks noGrp="1"/>
          </p:cNvSpPr>
          <p:nvPr>
            <p:ph type="dt" sz="half" idx="10"/>
          </p:nvPr>
        </p:nvSpPr>
        <p:spPr/>
        <p:txBody>
          <a:bodyPr/>
          <a:lstStyle/>
          <a:p>
            <a:fld id="{9A837E12-22AE-4047-A09A-092252005B7F}"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2</a:t>
            </a:fld>
            <a:endParaRPr kumimoji="1" lang="zh-CN" altLang="en-US"/>
          </a:p>
        </p:txBody>
      </p:sp>
      <p:sp>
        <p:nvSpPr>
          <p:cNvPr id="4" name="文本框 3">
            <a:extLst>
              <a:ext uri="{FF2B5EF4-FFF2-40B4-BE49-F238E27FC236}">
                <a16:creationId xmlns:a16="http://schemas.microsoft.com/office/drawing/2014/main" id="{0B76AF1E-95E6-E443-9145-3DDD300BBAD7}"/>
              </a:ext>
            </a:extLst>
          </p:cNvPr>
          <p:cNvSpPr txBox="1"/>
          <p:nvPr/>
        </p:nvSpPr>
        <p:spPr>
          <a:xfrm>
            <a:off x="1398811" y="6179915"/>
            <a:ext cx="6255239" cy="369332"/>
          </a:xfrm>
          <a:prstGeom prst="rect">
            <a:avLst/>
          </a:prstGeom>
          <a:noFill/>
        </p:spPr>
        <p:txBody>
          <a:bodyPr wrap="none" rtlCol="0">
            <a:spAutoFit/>
          </a:bodyPr>
          <a:lstStyle/>
          <a:p>
            <a:r>
              <a:rPr kumimoji="1" lang="en-US" altLang="zh-CN"/>
              <a:t>《C</a:t>
            </a:r>
            <a:r>
              <a:rPr kumimoji="1" lang="zh-CN" altLang="en-US"/>
              <a:t>语言程序设计现代方法（第</a:t>
            </a:r>
            <a:r>
              <a:rPr kumimoji="1" lang="en-US" altLang="zh-CN"/>
              <a:t>2</a:t>
            </a:r>
            <a:r>
              <a:rPr kumimoji="1" lang="zh-CN" altLang="en-US"/>
              <a:t>版本）</a:t>
            </a:r>
            <a:r>
              <a:rPr kumimoji="1" lang="en-US" altLang="zh-CN"/>
              <a:t>》</a:t>
            </a:r>
            <a:r>
              <a:rPr kumimoji="1" lang="zh-CN" altLang="en-US"/>
              <a:t>，人民邮电出版社</a:t>
            </a:r>
          </a:p>
        </p:txBody>
      </p:sp>
    </p:spTree>
    <p:extLst>
      <p:ext uri="{BB962C8B-B14F-4D97-AF65-F5344CB8AC3E}">
        <p14:creationId xmlns:p14="http://schemas.microsoft.com/office/powerpoint/2010/main" val="265939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sz="3000" dirty="0"/>
              <a:t>Ritchie</a:t>
            </a:r>
            <a:r>
              <a:rPr lang="zh-CN" altLang="en-US" sz="3000" dirty="0"/>
              <a:t>和</a:t>
            </a:r>
            <a:r>
              <a:rPr lang="en-US" altLang="zh-CN" sz="3000" dirty="0"/>
              <a:t>Thompson</a:t>
            </a:r>
            <a:r>
              <a:rPr lang="zh-CN" altLang="en-US" sz="3000" dirty="0"/>
              <a:t>在开发</a:t>
            </a:r>
            <a:r>
              <a:rPr lang="en-US" altLang="zh-CN" sz="3000" dirty="0"/>
              <a:t>UNIX</a:t>
            </a:r>
          </a:p>
        </p:txBody>
      </p:sp>
      <p:pic>
        <p:nvPicPr>
          <p:cNvPr id="40964" name="Picture 4" descr="9786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344" y="2240756"/>
            <a:ext cx="3643313" cy="2914650"/>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DC6C8DAE-92F0-F94B-A60E-AEF7CA144849}"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20</a:t>
            </a:fld>
            <a:endParaRPr kumimoji="1" lang="zh-CN" altLang="en-US"/>
          </a:p>
        </p:txBody>
      </p:sp>
    </p:spTree>
    <p:extLst>
      <p:ext uri="{BB962C8B-B14F-4D97-AF65-F5344CB8AC3E}">
        <p14:creationId xmlns:p14="http://schemas.microsoft.com/office/powerpoint/2010/main" val="119594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zh-CN" altLang="en-US" sz="3000" dirty="0"/>
              <a:t>和</a:t>
            </a:r>
            <a:r>
              <a:rPr lang="en-US" altLang="zh-CN" sz="3000" dirty="0"/>
              <a:t>Unix</a:t>
            </a:r>
            <a:r>
              <a:rPr lang="zh-CN" altLang="en-US" sz="3000" dirty="0"/>
              <a:t>的设计者</a:t>
            </a:r>
            <a:r>
              <a:rPr lang="en-US" altLang="zh-CN" sz="3000" dirty="0"/>
              <a:t>Ken Thompson</a:t>
            </a:r>
            <a:br>
              <a:rPr lang="en-US" altLang="zh-CN" sz="3000" dirty="0"/>
            </a:br>
            <a:r>
              <a:rPr lang="zh-CN" altLang="en-US" sz="3000" dirty="0"/>
              <a:t>接受美国国家技术勋章</a:t>
            </a:r>
          </a:p>
        </p:txBody>
      </p:sp>
      <p:pic>
        <p:nvPicPr>
          <p:cNvPr id="39940" name="Picture 4" descr="medal_l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29" y="2444377"/>
            <a:ext cx="4078058" cy="2952728"/>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48382BC8-8F24-AA46-A8BB-D7197D95E8E4}"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21</a:t>
            </a:fld>
            <a:endParaRPr kumimoji="1" lang="zh-CN" altLang="en-US"/>
          </a:p>
        </p:txBody>
      </p:sp>
    </p:spTree>
    <p:extLst>
      <p:ext uri="{BB962C8B-B14F-4D97-AF65-F5344CB8AC3E}">
        <p14:creationId xmlns:p14="http://schemas.microsoft.com/office/powerpoint/2010/main" val="1443155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657350" y="1220724"/>
            <a:ext cx="5829300" cy="696108"/>
          </a:xfrm>
        </p:spPr>
        <p:txBody>
          <a:bodyPr/>
          <a:lstStyle/>
          <a:p>
            <a:r>
              <a:rPr lang="zh-CN" altLang="en-US" dirty="0"/>
              <a:t>标准化 </a:t>
            </a:r>
            <a:r>
              <a:rPr lang="en-US" altLang="zh-CN" dirty="0"/>
              <a:t>ANSI</a:t>
            </a:r>
            <a:endParaRPr lang="zh-CN" altLang="en-US" dirty="0"/>
          </a:p>
        </p:txBody>
      </p:sp>
      <p:sp>
        <p:nvSpPr>
          <p:cNvPr id="2" name="矩形 1"/>
          <p:cNvSpPr/>
          <p:nvPr/>
        </p:nvSpPr>
        <p:spPr>
          <a:xfrm>
            <a:off x="1657350" y="2312730"/>
            <a:ext cx="5938986" cy="923330"/>
          </a:xfrm>
          <a:prstGeom prst="rect">
            <a:avLst/>
          </a:prstGeom>
        </p:spPr>
        <p:txBody>
          <a:bodyPr wrap="square">
            <a:spAutoFit/>
          </a:bodyPr>
          <a:lstStyle/>
          <a:p>
            <a:pPr eaLnBrk="1" hangingPunct="1">
              <a:spcBef>
                <a:spcPct val="50000"/>
              </a:spcBef>
            </a:pPr>
            <a:r>
              <a:rPr kumimoji="1" lang="zh-CN" altLang="en-US" sz="1350" b="1" dirty="0">
                <a:latin typeface="Times New Roman" charset="0"/>
              </a:rPr>
              <a:t>应用发展要求</a:t>
            </a:r>
            <a:r>
              <a:rPr kumimoji="1" lang="en-US" altLang="zh-CN" sz="1350" b="1" dirty="0">
                <a:latin typeface="Times New Roman" charset="0"/>
              </a:rPr>
              <a:t>C</a:t>
            </a:r>
            <a:r>
              <a:rPr kumimoji="1" lang="zh-CN" altLang="en-US" sz="1350" b="1" dirty="0">
                <a:latin typeface="Times New Roman" charset="0"/>
              </a:rPr>
              <a:t>成为更安全可靠、不依赖具体机器或操作系统的标准语言。</a:t>
            </a:r>
            <a:r>
              <a:rPr kumimoji="1" lang="en-US" altLang="zh-CN" sz="1350" b="1" dirty="0">
                <a:latin typeface="Times New Roman" charset="0"/>
              </a:rPr>
              <a:t>ANSI</a:t>
            </a:r>
            <a:r>
              <a:rPr kumimoji="1" lang="zh-CN" altLang="en-US" sz="1350" b="1" dirty="0">
                <a:latin typeface="Times New Roman" charset="0"/>
              </a:rPr>
              <a:t>（</a:t>
            </a:r>
            <a:r>
              <a:rPr kumimoji="1" lang="zh-CN" altLang="en-US" sz="1200" b="1" dirty="0">
                <a:solidFill>
                  <a:schemeClr val="accent2"/>
                </a:solidFill>
                <a:latin typeface="Times New Roman" charset="0"/>
              </a:rPr>
              <a:t>美国国家标准学会</a:t>
            </a:r>
            <a:r>
              <a:rPr kumimoji="1" lang="zh-CN" altLang="en-US" sz="1350" b="1" dirty="0">
                <a:latin typeface="Times New Roman" charset="0"/>
              </a:rPr>
              <a:t>）在</a:t>
            </a:r>
            <a:r>
              <a:rPr kumimoji="1" lang="en-US" altLang="zh-CN" sz="1350" b="1" dirty="0">
                <a:latin typeface="Times New Roman" charset="0"/>
              </a:rPr>
              <a:t>80</a:t>
            </a:r>
            <a:r>
              <a:rPr kumimoji="1" lang="zh-CN" altLang="en-US" sz="1350" b="1" dirty="0">
                <a:latin typeface="Times New Roman" charset="0"/>
              </a:rPr>
              <a:t>年代开始标准化工作，</a:t>
            </a:r>
            <a:r>
              <a:rPr kumimoji="1" lang="en-US" altLang="zh-CN" sz="1350" b="1" dirty="0">
                <a:latin typeface="Times New Roman" charset="0"/>
              </a:rPr>
              <a:t>1988</a:t>
            </a:r>
            <a:r>
              <a:rPr kumimoji="1" lang="zh-CN" altLang="en-US" sz="1350" b="1" dirty="0">
                <a:latin typeface="Times New Roman" charset="0"/>
              </a:rPr>
              <a:t>年颁布</a:t>
            </a:r>
            <a:r>
              <a:rPr kumimoji="1" lang="en-US" altLang="zh-CN" sz="1350" b="1" dirty="0">
                <a:latin typeface="Times New Roman" charset="0"/>
              </a:rPr>
              <a:t>ANSI C</a:t>
            </a:r>
            <a:r>
              <a:rPr kumimoji="1" lang="zh-CN" altLang="en-US" sz="1350" b="1" dirty="0">
                <a:latin typeface="Times New Roman" charset="0"/>
              </a:rPr>
              <a:t>标准，后被</a:t>
            </a:r>
            <a:r>
              <a:rPr kumimoji="1" lang="en-US" altLang="zh-CN" sz="1350" b="1" dirty="0">
                <a:latin typeface="Times New Roman" charset="0"/>
              </a:rPr>
              <a:t>ISO(</a:t>
            </a:r>
            <a:r>
              <a:rPr kumimoji="1" lang="zh-CN" altLang="en-US" sz="1200" b="1" dirty="0">
                <a:solidFill>
                  <a:schemeClr val="accent2"/>
                </a:solidFill>
                <a:latin typeface="Times New Roman" charset="0"/>
              </a:rPr>
              <a:t>国际标准化组织 </a:t>
            </a:r>
            <a:r>
              <a:rPr kumimoji="1" lang="en-US" altLang="zh-CN" sz="1350" b="1" dirty="0">
                <a:latin typeface="Times New Roman" charset="0"/>
              </a:rPr>
              <a:t>)</a:t>
            </a:r>
            <a:r>
              <a:rPr kumimoji="1" lang="zh-CN" altLang="en-US" sz="1350" b="1" dirty="0">
                <a:latin typeface="Times New Roman" charset="0"/>
              </a:rPr>
              <a:t>和各国接受，也采纳为中国国家标准（</a:t>
            </a:r>
            <a:r>
              <a:rPr kumimoji="1" lang="en-US" altLang="zh-CN" sz="1350" b="1" dirty="0">
                <a:latin typeface="Times New Roman" charset="0"/>
              </a:rPr>
              <a:t>GB/T 15272-94</a:t>
            </a:r>
            <a:r>
              <a:rPr kumimoji="1" lang="zh-CN" altLang="en-US" sz="1350" b="1" dirty="0">
                <a:latin typeface="Times New Roman" charset="0"/>
              </a:rPr>
              <a:t>）。</a:t>
            </a:r>
            <a:r>
              <a:rPr kumimoji="1" lang="zh-CN" altLang="en-US" sz="1350" b="1" dirty="0">
                <a:solidFill>
                  <a:srgbClr val="C00000"/>
                </a:solidFill>
                <a:latin typeface="Times New Roman" charset="0"/>
              </a:rPr>
              <a:t>新标准</a:t>
            </a:r>
            <a:r>
              <a:rPr kumimoji="1" lang="en-US" altLang="zh-CN" sz="1350" b="1" dirty="0">
                <a:solidFill>
                  <a:srgbClr val="C00000"/>
                </a:solidFill>
                <a:latin typeface="Times New Roman" charset="0"/>
              </a:rPr>
              <a:t>C99</a:t>
            </a:r>
            <a:r>
              <a:rPr kumimoji="1" lang="zh-CN" altLang="en-US" sz="1350" b="1" dirty="0">
                <a:solidFill>
                  <a:srgbClr val="C00000"/>
                </a:solidFill>
                <a:latin typeface="Times New Roman" charset="0"/>
              </a:rPr>
              <a:t>已经通过。</a:t>
            </a:r>
            <a:endParaRPr kumimoji="1" lang="en-US" altLang="zh-CN" sz="1350" b="1" dirty="0">
              <a:solidFill>
                <a:srgbClr val="C00000"/>
              </a:solidFill>
              <a:latin typeface="Times New Roman" charset="0"/>
            </a:endParaRPr>
          </a:p>
        </p:txBody>
      </p:sp>
      <p:sp>
        <p:nvSpPr>
          <p:cNvPr id="5" name="矩形 4"/>
          <p:cNvSpPr/>
          <p:nvPr/>
        </p:nvSpPr>
        <p:spPr>
          <a:xfrm>
            <a:off x="1657350" y="3646330"/>
            <a:ext cx="5829300" cy="507831"/>
          </a:xfrm>
          <a:prstGeom prst="rect">
            <a:avLst/>
          </a:prstGeom>
        </p:spPr>
        <p:txBody>
          <a:bodyPr wrap="square">
            <a:spAutoFit/>
          </a:bodyPr>
          <a:lstStyle/>
          <a:p>
            <a:pPr eaLnBrk="1" hangingPunct="1">
              <a:spcBef>
                <a:spcPct val="40000"/>
              </a:spcBef>
            </a:pPr>
            <a:r>
              <a:rPr kumimoji="1" lang="en-US" altLang="zh-CN" sz="1350" b="1" dirty="0">
                <a:latin typeface="Times New Roman" charset="0"/>
              </a:rPr>
              <a:t>ANSI C</a:t>
            </a:r>
            <a:r>
              <a:rPr kumimoji="1" lang="zh-CN" altLang="en-US" sz="1350" b="1" dirty="0">
                <a:latin typeface="Times New Roman" charset="0"/>
              </a:rPr>
              <a:t>基本容许原程序形式。我们应该采用标准所提倡的形式。这样做也更容易完成编程工作。</a:t>
            </a:r>
          </a:p>
        </p:txBody>
      </p:sp>
      <p:sp>
        <p:nvSpPr>
          <p:cNvPr id="3" name="日期占位符 2"/>
          <p:cNvSpPr>
            <a:spLocks noGrp="1"/>
          </p:cNvSpPr>
          <p:nvPr>
            <p:ph type="dt" sz="half" idx="10"/>
          </p:nvPr>
        </p:nvSpPr>
        <p:spPr/>
        <p:txBody>
          <a:bodyPr/>
          <a:lstStyle/>
          <a:p>
            <a:fld id="{0D7BE023-07E6-B447-81F4-56496F827700}" type="datetime1">
              <a:rPr kumimoji="1" lang="zh-CN" altLang="en-US" smtClean="0"/>
              <a:t>2021/10/7</a:t>
            </a:fld>
            <a:endParaRPr kumimoji="1" lang="zh-CN" altLang="en-US"/>
          </a:p>
        </p:txBody>
      </p:sp>
      <p:sp>
        <p:nvSpPr>
          <p:cNvPr id="4" name="幻灯片编号占位符 3"/>
          <p:cNvSpPr>
            <a:spLocks noGrp="1"/>
          </p:cNvSpPr>
          <p:nvPr>
            <p:ph type="sldNum" sz="quarter" idx="12"/>
          </p:nvPr>
        </p:nvSpPr>
        <p:spPr/>
        <p:txBody>
          <a:bodyPr/>
          <a:lstStyle/>
          <a:p>
            <a:fld id="{03082244-2753-C144-916B-A33981399B20}" type="slidenum">
              <a:rPr kumimoji="1" lang="zh-CN" altLang="en-US" smtClean="0"/>
              <a:t>22</a:t>
            </a:fld>
            <a:endParaRPr kumimoji="1" lang="zh-CN" altLang="en-US"/>
          </a:p>
        </p:txBody>
      </p:sp>
    </p:spTree>
    <p:extLst>
      <p:ext uri="{BB962C8B-B14F-4D97-AF65-F5344CB8AC3E}">
        <p14:creationId xmlns:p14="http://schemas.microsoft.com/office/powerpoint/2010/main" val="192713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75C6B59-08A6-1544-91E1-2D5E6151368F}"/>
              </a:ext>
            </a:extLst>
          </p:cNvPr>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5" name="灯片编号占位符 4">
            <a:extLst>
              <a:ext uri="{FF2B5EF4-FFF2-40B4-BE49-F238E27FC236}">
                <a16:creationId xmlns:a16="http://schemas.microsoft.com/office/drawing/2014/main" id="{43E335B0-2D52-7F43-A423-9ED97923048F}"/>
              </a:ext>
            </a:extLst>
          </p:cNvPr>
          <p:cNvSpPr>
            <a:spLocks noGrp="1"/>
          </p:cNvSpPr>
          <p:nvPr>
            <p:ph type="sldNum" sz="quarter" idx="12"/>
          </p:nvPr>
        </p:nvSpPr>
        <p:spPr/>
        <p:txBody>
          <a:bodyPr/>
          <a:lstStyle/>
          <a:p>
            <a:fld id="{03082244-2753-C144-916B-A33981399B20}" type="slidenum">
              <a:rPr kumimoji="1" lang="zh-CN" altLang="en-US" smtClean="0"/>
              <a:t>23</a:t>
            </a:fld>
            <a:endParaRPr kumimoji="1" lang="zh-CN" altLang="en-US"/>
          </a:p>
        </p:txBody>
      </p:sp>
      <p:sp>
        <p:nvSpPr>
          <p:cNvPr id="6" name="矩形 5">
            <a:extLst>
              <a:ext uri="{FF2B5EF4-FFF2-40B4-BE49-F238E27FC236}">
                <a16:creationId xmlns:a16="http://schemas.microsoft.com/office/drawing/2014/main" id="{45F94889-86BA-FB45-AFAA-51CC32139107}"/>
              </a:ext>
            </a:extLst>
          </p:cNvPr>
          <p:cNvSpPr/>
          <p:nvPr/>
        </p:nvSpPr>
        <p:spPr>
          <a:xfrm>
            <a:off x="203454" y="957789"/>
            <a:ext cx="8769096" cy="923330"/>
          </a:xfrm>
          <a:prstGeom prst="rect">
            <a:avLst/>
          </a:prstGeom>
          <a:solidFill>
            <a:schemeClr val="bg1">
              <a:lumMod val="85000"/>
            </a:schemeClr>
          </a:solidFill>
        </p:spPr>
        <p:txBody>
          <a:bodyPr wrap="square">
            <a:spAutoFit/>
          </a:bodyPr>
          <a:lstStyle/>
          <a:p>
            <a:pPr algn="just"/>
            <a:r>
              <a:rPr lang="en" altLang="zh-CN" dirty="0">
                <a:solidFill>
                  <a:srgbClr val="3E4753"/>
                </a:solidFill>
                <a:latin typeface="SimSun" panose="02010600030101010101" pitchFamily="2" charset="-122"/>
                <a:ea typeface="SimSun" panose="02010600030101010101" pitchFamily="2" charset="-122"/>
              </a:rPr>
              <a:t>TIOBE Index for September 2020</a:t>
            </a:r>
          </a:p>
          <a:p>
            <a:r>
              <a:rPr lang="en" altLang="zh-CN" dirty="0">
                <a:solidFill>
                  <a:srgbClr val="7F7F7F"/>
                </a:solidFill>
                <a:latin typeface="SimSun" panose="02010600030101010101" pitchFamily="2" charset="-122"/>
                <a:ea typeface="SimSun" panose="02010600030101010101" pitchFamily="2" charset="-122"/>
                <a:hlinkClick r:id="rId2">
                  <a:extLst>
                    <a:ext uri="{A12FA001-AC4F-418D-AE19-62706E023703}">
                      <ahyp:hlinkClr xmlns:ahyp="http://schemas.microsoft.com/office/drawing/2018/hyperlinkcolor" val="tx"/>
                    </a:ext>
                  </a:extLst>
                </a:hlinkClick>
              </a:rPr>
              <a:t>https://www.tiobe.com/tiobe-index/</a:t>
            </a:r>
            <a:endParaRPr lang="en" altLang="zh-CN" dirty="0">
              <a:solidFill>
                <a:srgbClr val="7F7F7F"/>
              </a:solidFill>
              <a:latin typeface="SimSun" panose="02010600030101010101" pitchFamily="2" charset="-122"/>
              <a:ea typeface="SimSun" panose="02010600030101010101" pitchFamily="2" charset="-122"/>
            </a:endParaRPr>
          </a:p>
          <a:p>
            <a:pPr algn="just"/>
            <a:r>
              <a:rPr lang="en" altLang="zh-CN" dirty="0">
                <a:solidFill>
                  <a:srgbClr val="3E4753"/>
                </a:solidFill>
                <a:latin typeface="SimSun" panose="02010600030101010101" pitchFamily="2" charset="-122"/>
                <a:ea typeface="SimSun" panose="02010600030101010101" pitchFamily="2" charset="-122"/>
              </a:rPr>
              <a:t>TIOBE 2020-09 </a:t>
            </a:r>
            <a:r>
              <a:rPr lang="zh-CN" altLang="en-US" dirty="0">
                <a:solidFill>
                  <a:srgbClr val="3E4753"/>
                </a:solidFill>
                <a:latin typeface="SimSun" panose="02010600030101010101" pitchFamily="2" charset="-122"/>
                <a:ea typeface="SimSun" panose="02010600030101010101" pitchFamily="2" charset="-122"/>
              </a:rPr>
              <a:t>编程语言排行榜告诉你，</a:t>
            </a:r>
            <a:r>
              <a:rPr lang="en" altLang="zh-CN" dirty="0">
                <a:solidFill>
                  <a:srgbClr val="3E4753"/>
                </a:solidFill>
                <a:latin typeface="SimSun" panose="02010600030101010101" pitchFamily="2" charset="-122"/>
                <a:ea typeface="SimSun" panose="02010600030101010101" pitchFamily="2" charset="-122"/>
              </a:rPr>
              <a:t>C</a:t>
            </a:r>
            <a:r>
              <a:rPr lang="zh-CN" altLang="en-US" dirty="0">
                <a:solidFill>
                  <a:srgbClr val="3E4753"/>
                </a:solidFill>
                <a:latin typeface="SimSun" panose="02010600030101010101" pitchFamily="2" charset="-122"/>
                <a:ea typeface="SimSun" panose="02010600030101010101" pitchFamily="2" charset="-122"/>
              </a:rPr>
              <a:t>语言宝刀未老，还是那个风采耀眼的少年。</a:t>
            </a:r>
          </a:p>
        </p:txBody>
      </p:sp>
      <p:pic>
        <p:nvPicPr>
          <p:cNvPr id="17410" name="Picture 2">
            <a:extLst>
              <a:ext uri="{FF2B5EF4-FFF2-40B4-BE49-F238E27FC236}">
                <a16:creationId xmlns:a16="http://schemas.microsoft.com/office/drawing/2014/main" id="{BC530DB4-BCA0-CB46-8C40-D10645A2B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76" y="2461869"/>
            <a:ext cx="7050024" cy="297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45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2095B0B-2C57-CE45-BACE-57E8B41811B5}"/>
              </a:ext>
            </a:extLst>
          </p:cNvPr>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5" name="灯片编号占位符 4">
            <a:extLst>
              <a:ext uri="{FF2B5EF4-FFF2-40B4-BE49-F238E27FC236}">
                <a16:creationId xmlns:a16="http://schemas.microsoft.com/office/drawing/2014/main" id="{B6266998-B9F0-4E4E-B655-A0223AF9D3EC}"/>
              </a:ext>
            </a:extLst>
          </p:cNvPr>
          <p:cNvSpPr>
            <a:spLocks noGrp="1"/>
          </p:cNvSpPr>
          <p:nvPr>
            <p:ph type="sldNum" sz="quarter" idx="12"/>
          </p:nvPr>
        </p:nvSpPr>
        <p:spPr/>
        <p:txBody>
          <a:bodyPr/>
          <a:lstStyle/>
          <a:p>
            <a:fld id="{03082244-2753-C144-916B-A33981399B20}" type="slidenum">
              <a:rPr kumimoji="1" lang="zh-CN" altLang="en-US" smtClean="0"/>
              <a:t>24</a:t>
            </a:fld>
            <a:endParaRPr kumimoji="1" lang="zh-CN" altLang="en-US"/>
          </a:p>
        </p:txBody>
      </p:sp>
      <p:pic>
        <p:nvPicPr>
          <p:cNvPr id="15362" name="Picture 2">
            <a:extLst>
              <a:ext uri="{FF2B5EF4-FFF2-40B4-BE49-F238E27FC236}">
                <a16:creationId xmlns:a16="http://schemas.microsoft.com/office/drawing/2014/main" id="{7CE375D7-DA5C-EF40-954D-9AFABE647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667" y="621792"/>
            <a:ext cx="3804666" cy="515078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597ADD-D749-C940-9D70-1CA62E73E7B7}"/>
              </a:ext>
            </a:extLst>
          </p:cNvPr>
          <p:cNvSpPr txBox="1"/>
          <p:nvPr/>
        </p:nvSpPr>
        <p:spPr>
          <a:xfrm>
            <a:off x="1967336" y="6224016"/>
            <a:ext cx="5206875" cy="369332"/>
          </a:xfrm>
          <a:prstGeom prst="rect">
            <a:avLst/>
          </a:prstGeom>
          <a:noFill/>
        </p:spPr>
        <p:txBody>
          <a:bodyPr wrap="none" rtlCol="0">
            <a:spAutoFit/>
          </a:bodyPr>
          <a:lstStyle/>
          <a:p>
            <a:r>
              <a:rPr kumimoji="1" lang="zh-CN" altLang="en-US"/>
              <a:t>其他高级语言基本上都是以</a:t>
            </a:r>
            <a:r>
              <a:rPr kumimoji="1" lang="en-US" altLang="zh-CN"/>
              <a:t>C</a:t>
            </a:r>
            <a:r>
              <a:rPr kumimoji="1" lang="zh-CN" altLang="en-US"/>
              <a:t>的语法为基础演变的</a:t>
            </a:r>
          </a:p>
        </p:txBody>
      </p:sp>
    </p:spTree>
    <p:extLst>
      <p:ext uri="{BB962C8B-B14F-4D97-AF65-F5344CB8AC3E}">
        <p14:creationId xmlns:p14="http://schemas.microsoft.com/office/powerpoint/2010/main" val="590244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C507A-FA46-9548-A7D9-E2D444AB3D67}"/>
              </a:ext>
            </a:extLst>
          </p:cNvPr>
          <p:cNvSpPr>
            <a:spLocks noGrp="1"/>
          </p:cNvSpPr>
          <p:nvPr>
            <p:ph type="title"/>
          </p:nvPr>
        </p:nvSpPr>
        <p:spPr>
          <a:xfrm>
            <a:off x="675132" y="2624328"/>
            <a:ext cx="7772400" cy="1609344"/>
          </a:xfrm>
        </p:spPr>
        <p:txBody>
          <a:bodyPr/>
          <a:lstStyle/>
          <a:p>
            <a:pPr algn="ctr"/>
            <a:r>
              <a:rPr kumimoji="1" lang="zh-CN" altLang="en-US" dirty="0"/>
              <a:t>五、</a:t>
            </a:r>
            <a:r>
              <a:rPr kumimoji="1" lang="en-US" altLang="zh-CN" dirty="0"/>
              <a:t>C</a:t>
            </a:r>
            <a:r>
              <a:rPr kumimoji="1" lang="zh-CN" altLang="en-US" dirty="0"/>
              <a:t>语言程序设计</a:t>
            </a:r>
          </a:p>
        </p:txBody>
      </p:sp>
      <p:sp>
        <p:nvSpPr>
          <p:cNvPr id="4" name="日期占位符 3">
            <a:extLst>
              <a:ext uri="{FF2B5EF4-FFF2-40B4-BE49-F238E27FC236}">
                <a16:creationId xmlns:a16="http://schemas.microsoft.com/office/drawing/2014/main" id="{48893E6A-6776-6046-80C5-16FBEECC4736}"/>
              </a:ext>
            </a:extLst>
          </p:cNvPr>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5" name="灯片编号占位符 4">
            <a:extLst>
              <a:ext uri="{FF2B5EF4-FFF2-40B4-BE49-F238E27FC236}">
                <a16:creationId xmlns:a16="http://schemas.microsoft.com/office/drawing/2014/main" id="{91DF8390-05C9-9447-803E-98081C4A8DF3}"/>
              </a:ext>
            </a:extLst>
          </p:cNvPr>
          <p:cNvSpPr>
            <a:spLocks noGrp="1"/>
          </p:cNvSpPr>
          <p:nvPr>
            <p:ph type="sldNum" sz="quarter" idx="12"/>
          </p:nvPr>
        </p:nvSpPr>
        <p:spPr/>
        <p:txBody>
          <a:bodyPr/>
          <a:lstStyle/>
          <a:p>
            <a:fld id="{03082244-2753-C144-916B-A33981399B20}" type="slidenum">
              <a:rPr kumimoji="1" lang="zh-CN" altLang="en-US" smtClean="0"/>
              <a:t>25</a:t>
            </a:fld>
            <a:endParaRPr kumimoji="1" lang="zh-CN" altLang="en-US"/>
          </a:p>
        </p:txBody>
      </p:sp>
    </p:spTree>
    <p:extLst>
      <p:ext uri="{BB962C8B-B14F-4D97-AF65-F5344CB8AC3E}">
        <p14:creationId xmlns:p14="http://schemas.microsoft.com/office/powerpoint/2010/main" val="439969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657350" y="556696"/>
            <a:ext cx="5829300" cy="598552"/>
          </a:xfrm>
        </p:spPr>
        <p:txBody>
          <a:bodyPr>
            <a:normAutofit fontScale="90000"/>
          </a:bodyPr>
          <a:lstStyle/>
          <a:p>
            <a:r>
              <a:rPr lang="en-US" altLang="zh-CN" dirty="0"/>
              <a:t>C</a:t>
            </a:r>
            <a:r>
              <a:rPr lang="zh-CN" altLang="en-US" dirty="0"/>
              <a:t>程序设计语言</a:t>
            </a:r>
          </a:p>
        </p:txBody>
      </p:sp>
      <p:sp>
        <p:nvSpPr>
          <p:cNvPr id="114691" name="Rectangle 3"/>
          <p:cNvSpPr>
            <a:spLocks noChangeArrowheads="1"/>
          </p:cNvSpPr>
          <p:nvPr/>
        </p:nvSpPr>
        <p:spPr bwMode="auto">
          <a:xfrm>
            <a:off x="4139805" y="5310524"/>
            <a:ext cx="3401615" cy="685800"/>
          </a:xfrm>
          <a:prstGeom prst="rect">
            <a:avLst/>
          </a:prstGeom>
          <a:solidFill>
            <a:schemeClr val="accent4">
              <a:lumMod val="75000"/>
            </a:schemeClr>
          </a:solidFill>
          <a:ln w="12700">
            <a:noFill/>
            <a:miter lim="800000"/>
            <a:headEnd type="none" w="sm" len="sm"/>
            <a:tailEnd type="none" w="sm" len="sm"/>
          </a:ln>
          <a:effectLst/>
        </p:spPr>
        <p:txBody>
          <a:bodyPr wrap="none" anchor="ctr"/>
          <a:lstStyle/>
          <a:p>
            <a:pPr algn="ctr" eaLnBrk="0" hangingPunct="0"/>
            <a:r>
              <a:rPr lang="zh-CN" altLang="en-US" sz="2400" b="1">
                <a:solidFill>
                  <a:schemeClr val="bg1"/>
                </a:solidFill>
                <a:effectLst>
                  <a:outerShdw blurRad="38100" dist="38100" dir="2700000" algn="tl">
                    <a:srgbClr val="000000"/>
                  </a:outerShdw>
                </a:effectLst>
                <a:latin typeface="Times New Roman" charset="0"/>
              </a:rPr>
              <a:t>硬件（</a:t>
            </a:r>
            <a:r>
              <a:rPr lang="en-US" altLang="zh-CN" sz="2400" b="1">
                <a:solidFill>
                  <a:schemeClr val="bg1"/>
                </a:solidFill>
                <a:effectLst>
                  <a:outerShdw blurRad="38100" dist="38100" dir="2700000" algn="tl">
                    <a:srgbClr val="000000"/>
                  </a:outerShdw>
                </a:effectLst>
                <a:latin typeface="Times New Roman" charset="0"/>
              </a:rPr>
              <a:t>Hardware</a:t>
            </a:r>
            <a:r>
              <a:rPr lang="zh-CN" altLang="en-US" sz="2400" b="1">
                <a:solidFill>
                  <a:schemeClr val="bg1"/>
                </a:solidFill>
                <a:effectLst>
                  <a:outerShdw blurRad="38100" dist="38100" dir="2700000" algn="tl">
                    <a:srgbClr val="000000"/>
                  </a:outerShdw>
                </a:effectLst>
                <a:latin typeface="Times New Roman" charset="0"/>
              </a:rPr>
              <a:t>）</a:t>
            </a:r>
          </a:p>
        </p:txBody>
      </p:sp>
      <p:sp>
        <p:nvSpPr>
          <p:cNvPr id="114692" name="Rectangle 4"/>
          <p:cNvSpPr>
            <a:spLocks noChangeArrowheads="1"/>
          </p:cNvSpPr>
          <p:nvPr/>
        </p:nvSpPr>
        <p:spPr bwMode="auto">
          <a:xfrm>
            <a:off x="4139805" y="4619962"/>
            <a:ext cx="3401615" cy="685800"/>
          </a:xfrm>
          <a:prstGeom prst="rect">
            <a:avLst/>
          </a:prstGeom>
          <a:solidFill>
            <a:srgbClr val="00B0F0"/>
          </a:solidFill>
          <a:ln w="12700">
            <a:noFill/>
            <a:miter lim="800000"/>
            <a:headEnd type="none" w="sm" len="sm"/>
            <a:tailEnd type="none" w="sm" len="sm"/>
          </a:ln>
          <a:effectLst/>
        </p:spPr>
        <p:txBody>
          <a:bodyPr wrap="none" anchor="ctr"/>
          <a:lstStyle/>
          <a:p>
            <a:pPr algn="ctr" eaLnBrk="0" hangingPunct="0"/>
            <a:r>
              <a:rPr lang="zh-CN" altLang="en-US" sz="2400" b="1">
                <a:solidFill>
                  <a:schemeClr val="bg1"/>
                </a:solidFill>
                <a:effectLst>
                  <a:outerShdw blurRad="38100" dist="38100" dir="2700000" algn="tl">
                    <a:srgbClr val="000000"/>
                  </a:outerShdw>
                </a:effectLst>
                <a:latin typeface="Times New Roman" charset="0"/>
              </a:rPr>
              <a:t>操作系统（</a:t>
            </a:r>
            <a:r>
              <a:rPr lang="en-US" altLang="zh-CN" sz="2400" b="1" dirty="0">
                <a:solidFill>
                  <a:schemeClr val="bg1"/>
                </a:solidFill>
                <a:effectLst>
                  <a:outerShdw blurRad="38100" dist="38100" dir="2700000" algn="tl">
                    <a:srgbClr val="000000"/>
                  </a:outerShdw>
                </a:effectLst>
                <a:latin typeface="Times New Roman" charset="0"/>
              </a:rPr>
              <a:t>OS</a:t>
            </a:r>
            <a:r>
              <a:rPr lang="zh-CN" altLang="en-US" sz="2400" b="1" dirty="0">
                <a:solidFill>
                  <a:schemeClr val="bg1"/>
                </a:solidFill>
                <a:effectLst>
                  <a:outerShdw blurRad="38100" dist="38100" dir="2700000" algn="tl">
                    <a:srgbClr val="000000"/>
                  </a:outerShdw>
                </a:effectLst>
                <a:latin typeface="Times New Roman" charset="0"/>
              </a:rPr>
              <a:t>）</a:t>
            </a:r>
          </a:p>
        </p:txBody>
      </p:sp>
      <p:sp>
        <p:nvSpPr>
          <p:cNvPr id="114693" name="Rectangle 5"/>
          <p:cNvSpPr>
            <a:spLocks noChangeArrowheads="1"/>
          </p:cNvSpPr>
          <p:nvPr/>
        </p:nvSpPr>
        <p:spPr bwMode="auto">
          <a:xfrm>
            <a:off x="4140995" y="2297054"/>
            <a:ext cx="2402681" cy="2316956"/>
          </a:xfrm>
          <a:prstGeom prst="rect">
            <a:avLst/>
          </a:prstGeom>
          <a:solidFill>
            <a:srgbClr val="00B050"/>
          </a:solidFill>
          <a:ln w="12700">
            <a:noFill/>
            <a:miter lim="800000"/>
            <a:headEnd type="none" w="sm" len="sm"/>
            <a:tailEnd type="none" w="sm" len="sm"/>
          </a:ln>
          <a:effectLst/>
        </p:spPr>
        <p:txBody>
          <a:bodyPr wrap="none" anchor="ctr"/>
          <a:lstStyle/>
          <a:p>
            <a:pPr algn="ctr" eaLnBrk="0" hangingPunct="0"/>
            <a:r>
              <a:rPr lang="zh-CN" altLang="en-US" sz="2400" b="1" dirty="0">
                <a:solidFill>
                  <a:schemeClr val="bg1"/>
                </a:solidFill>
                <a:effectLst>
                  <a:outerShdw blurRad="38100" dist="38100" dir="2700000" algn="tl">
                    <a:srgbClr val="000000"/>
                  </a:outerShdw>
                </a:effectLst>
                <a:latin typeface="Times New Roman" charset="0"/>
              </a:rPr>
              <a:t>应用程序</a:t>
            </a:r>
            <a:br>
              <a:rPr lang="zh-CN" altLang="en-US" sz="2400" b="1" dirty="0">
                <a:solidFill>
                  <a:schemeClr val="bg1"/>
                </a:solidFill>
                <a:effectLst>
                  <a:outerShdw blurRad="38100" dist="38100" dir="2700000" algn="tl">
                    <a:srgbClr val="000000"/>
                  </a:outerShdw>
                </a:effectLst>
                <a:latin typeface="Times New Roman" charset="0"/>
              </a:rPr>
            </a:br>
            <a:r>
              <a:rPr lang="zh-CN" altLang="en-US" sz="2400" b="1" dirty="0">
                <a:solidFill>
                  <a:schemeClr val="bg1"/>
                </a:solidFill>
                <a:effectLst>
                  <a:outerShdw blurRad="38100" dist="38100" dir="2700000" algn="tl">
                    <a:srgbClr val="000000"/>
                  </a:outerShdw>
                </a:effectLst>
                <a:latin typeface="Times New Roman" charset="0"/>
              </a:rPr>
              <a:t>（</a:t>
            </a:r>
            <a:r>
              <a:rPr lang="en-US" altLang="zh-CN" sz="2400" b="1" dirty="0">
                <a:solidFill>
                  <a:schemeClr val="bg1"/>
                </a:solidFill>
                <a:effectLst>
                  <a:outerShdw blurRad="38100" dist="38100" dir="2700000" algn="tl">
                    <a:srgbClr val="000000"/>
                  </a:outerShdw>
                </a:effectLst>
                <a:latin typeface="Times New Roman" charset="0"/>
              </a:rPr>
              <a:t>Application</a:t>
            </a:r>
            <a:r>
              <a:rPr lang="zh-CN" altLang="en-US" sz="2400" b="1" dirty="0">
                <a:solidFill>
                  <a:schemeClr val="bg1"/>
                </a:solidFill>
                <a:effectLst>
                  <a:outerShdw blurRad="38100" dist="38100" dir="2700000" algn="tl">
                    <a:srgbClr val="000000"/>
                  </a:outerShdw>
                </a:effectLst>
                <a:latin typeface="Times New Roman" charset="0"/>
              </a:rPr>
              <a:t>）</a:t>
            </a:r>
          </a:p>
        </p:txBody>
      </p:sp>
      <p:sp>
        <p:nvSpPr>
          <p:cNvPr id="114694" name="Rectangle 6"/>
          <p:cNvSpPr>
            <a:spLocks noChangeArrowheads="1"/>
          </p:cNvSpPr>
          <p:nvPr/>
        </p:nvSpPr>
        <p:spPr bwMode="auto">
          <a:xfrm>
            <a:off x="6543676" y="3928209"/>
            <a:ext cx="997744" cy="685800"/>
          </a:xfrm>
          <a:prstGeom prst="rect">
            <a:avLst/>
          </a:prstGeom>
          <a:solidFill>
            <a:srgbClr val="39AD73"/>
          </a:solidFill>
          <a:ln w="12700">
            <a:noFill/>
            <a:miter lim="800000"/>
            <a:headEnd type="none" w="sm" len="sm"/>
            <a:tailEnd type="none" w="sm" len="sm"/>
          </a:ln>
          <a:effectLst/>
        </p:spPr>
        <p:txBody>
          <a:bodyPr wrap="none" anchor="ctr"/>
          <a:lstStyle/>
          <a:p>
            <a:pPr algn="ctr" eaLnBrk="0" hangingPunct="0"/>
            <a:r>
              <a:rPr lang="zh-CN" altLang="en-US" sz="2400" b="1" dirty="0">
                <a:solidFill>
                  <a:schemeClr val="bg1"/>
                </a:solidFill>
                <a:effectLst>
                  <a:outerShdw blurRad="38100" dist="38100" dir="2700000" algn="tl">
                    <a:srgbClr val="000000"/>
                  </a:outerShdw>
                </a:effectLst>
                <a:latin typeface="Times New Roman" charset="0"/>
              </a:rPr>
              <a:t>应用</a:t>
            </a:r>
            <a:br>
              <a:rPr lang="zh-CN" altLang="en-US" sz="2400" b="1" dirty="0">
                <a:solidFill>
                  <a:schemeClr val="bg1"/>
                </a:solidFill>
                <a:effectLst>
                  <a:outerShdw blurRad="38100" dist="38100" dir="2700000" algn="tl">
                    <a:srgbClr val="000000"/>
                  </a:outerShdw>
                </a:effectLst>
                <a:latin typeface="Times New Roman" charset="0"/>
              </a:rPr>
            </a:br>
            <a:r>
              <a:rPr lang="zh-CN" altLang="en-US" sz="2400" b="1" dirty="0">
                <a:solidFill>
                  <a:schemeClr val="bg1"/>
                </a:solidFill>
                <a:effectLst>
                  <a:outerShdw blurRad="38100" dist="38100" dir="2700000" algn="tl">
                    <a:srgbClr val="000000"/>
                  </a:outerShdw>
                </a:effectLst>
                <a:latin typeface="Times New Roman" charset="0"/>
              </a:rPr>
              <a:t>平台</a:t>
            </a:r>
          </a:p>
        </p:txBody>
      </p:sp>
      <p:sp>
        <p:nvSpPr>
          <p:cNvPr id="114695" name="Rectangle 7"/>
          <p:cNvSpPr>
            <a:spLocks noChangeArrowheads="1"/>
          </p:cNvSpPr>
          <p:nvPr/>
        </p:nvSpPr>
        <p:spPr bwMode="auto">
          <a:xfrm>
            <a:off x="6543676" y="2297054"/>
            <a:ext cx="997744" cy="1620440"/>
          </a:xfrm>
          <a:prstGeom prst="rect">
            <a:avLst/>
          </a:prstGeom>
          <a:solidFill>
            <a:srgbClr val="33CC33"/>
          </a:solidFill>
          <a:ln w="12700">
            <a:solidFill>
              <a:srgbClr val="33CC33"/>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zh-CN" altLang="en-US" sz="2400" b="1" dirty="0">
                <a:solidFill>
                  <a:schemeClr val="bg1"/>
                </a:solidFill>
                <a:effectLst>
                  <a:outerShdw blurRad="38100" dist="38100" dir="2700000" algn="tl">
                    <a:srgbClr val="000000"/>
                  </a:outerShdw>
                </a:effectLst>
                <a:latin typeface="Times New Roman" charset="0"/>
              </a:rPr>
              <a:t>基于</a:t>
            </a:r>
            <a:br>
              <a:rPr lang="zh-CN" altLang="en-US" sz="2400" b="1" dirty="0">
                <a:solidFill>
                  <a:schemeClr val="bg1"/>
                </a:solidFill>
                <a:effectLst>
                  <a:outerShdw blurRad="38100" dist="38100" dir="2700000" algn="tl">
                    <a:srgbClr val="000000"/>
                  </a:outerShdw>
                </a:effectLst>
                <a:latin typeface="Times New Roman" charset="0"/>
              </a:rPr>
            </a:br>
            <a:r>
              <a:rPr lang="zh-CN" altLang="en-US" sz="2400" b="1" dirty="0">
                <a:solidFill>
                  <a:schemeClr val="bg1"/>
                </a:solidFill>
                <a:effectLst>
                  <a:outerShdw blurRad="38100" dist="38100" dir="2700000" algn="tl">
                    <a:srgbClr val="000000"/>
                  </a:outerShdw>
                </a:effectLst>
                <a:latin typeface="Times New Roman" charset="0"/>
              </a:rPr>
              <a:t>平台的</a:t>
            </a:r>
            <a:br>
              <a:rPr lang="zh-CN" altLang="en-US" sz="2400" b="1" dirty="0">
                <a:solidFill>
                  <a:schemeClr val="bg1"/>
                </a:solidFill>
                <a:effectLst>
                  <a:outerShdw blurRad="38100" dist="38100" dir="2700000" algn="tl">
                    <a:srgbClr val="000000"/>
                  </a:outerShdw>
                </a:effectLst>
                <a:latin typeface="Times New Roman" charset="0"/>
              </a:rPr>
            </a:br>
            <a:r>
              <a:rPr lang="zh-CN" altLang="en-US" sz="2400" b="1" dirty="0">
                <a:solidFill>
                  <a:schemeClr val="bg1"/>
                </a:solidFill>
                <a:effectLst>
                  <a:outerShdw blurRad="38100" dist="38100" dir="2700000" algn="tl">
                    <a:srgbClr val="000000"/>
                  </a:outerShdw>
                </a:effectLst>
                <a:latin typeface="Times New Roman" charset="0"/>
              </a:rPr>
              <a:t>应用</a:t>
            </a:r>
            <a:br>
              <a:rPr lang="zh-CN" altLang="en-US" sz="2400" b="1" dirty="0">
                <a:solidFill>
                  <a:schemeClr val="bg1"/>
                </a:solidFill>
                <a:effectLst>
                  <a:outerShdw blurRad="38100" dist="38100" dir="2700000" algn="tl">
                    <a:srgbClr val="000000"/>
                  </a:outerShdw>
                </a:effectLst>
                <a:latin typeface="Times New Roman" charset="0"/>
              </a:rPr>
            </a:br>
            <a:r>
              <a:rPr lang="zh-CN" altLang="en-US" sz="2400" b="1" dirty="0">
                <a:solidFill>
                  <a:schemeClr val="bg1"/>
                </a:solidFill>
                <a:effectLst>
                  <a:outerShdw blurRad="38100" dist="38100" dir="2700000" algn="tl">
                    <a:srgbClr val="000000"/>
                  </a:outerShdw>
                </a:effectLst>
                <a:latin typeface="Times New Roman" charset="0"/>
              </a:rPr>
              <a:t>程序</a:t>
            </a:r>
          </a:p>
        </p:txBody>
      </p:sp>
      <p:sp>
        <p:nvSpPr>
          <p:cNvPr id="114696" name="AutoShape 8"/>
          <p:cNvSpPr>
            <a:spLocks/>
          </p:cNvSpPr>
          <p:nvPr/>
        </p:nvSpPr>
        <p:spPr bwMode="auto">
          <a:xfrm>
            <a:off x="3573067" y="4619963"/>
            <a:ext cx="539353" cy="1369219"/>
          </a:xfrm>
          <a:prstGeom prst="leftBrace">
            <a:avLst>
              <a:gd name="adj1" fmla="val 21155"/>
              <a:gd name="adj2" fmla="val 83333"/>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350"/>
          </a:p>
        </p:txBody>
      </p:sp>
      <p:sp>
        <p:nvSpPr>
          <p:cNvPr id="114697" name="Text Box 9"/>
          <p:cNvSpPr txBox="1">
            <a:spLocks noChangeArrowheads="1"/>
          </p:cNvSpPr>
          <p:nvPr/>
        </p:nvSpPr>
        <p:spPr bwMode="auto">
          <a:xfrm>
            <a:off x="2412208" y="5472451"/>
            <a:ext cx="11072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r>
              <a:rPr lang="zh-CN" altLang="en-US" b="1">
                <a:solidFill>
                  <a:srgbClr val="FF0066"/>
                </a:solidFill>
                <a:effectLst>
                  <a:outerShdw blurRad="38100" dist="38100" dir="2700000" algn="tl">
                    <a:srgbClr val="C0C0C0"/>
                  </a:outerShdw>
                </a:effectLst>
                <a:latin typeface="Times New Roman" charset="0"/>
              </a:rPr>
              <a:t>低级语言的地盘</a:t>
            </a:r>
          </a:p>
        </p:txBody>
      </p:sp>
      <p:sp>
        <p:nvSpPr>
          <p:cNvPr id="114698" name="AutoShape 10"/>
          <p:cNvSpPr>
            <a:spLocks/>
          </p:cNvSpPr>
          <p:nvPr/>
        </p:nvSpPr>
        <p:spPr bwMode="auto">
          <a:xfrm>
            <a:off x="3574256" y="1600539"/>
            <a:ext cx="539354" cy="3019423"/>
          </a:xfrm>
          <a:prstGeom prst="leftBrace">
            <a:avLst>
              <a:gd name="adj1" fmla="val 35890"/>
              <a:gd name="adj2" fmla="val 50000"/>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350"/>
          </a:p>
        </p:txBody>
      </p:sp>
      <p:sp>
        <p:nvSpPr>
          <p:cNvPr id="114699" name="Text Box 11"/>
          <p:cNvSpPr txBox="1">
            <a:spLocks noChangeArrowheads="1"/>
          </p:cNvSpPr>
          <p:nvPr/>
        </p:nvSpPr>
        <p:spPr bwMode="auto">
          <a:xfrm>
            <a:off x="2412208" y="3107869"/>
            <a:ext cx="11072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r>
              <a:rPr lang="zh-CN" altLang="en-US" b="1">
                <a:solidFill>
                  <a:srgbClr val="FF0066"/>
                </a:solidFill>
                <a:effectLst>
                  <a:outerShdw blurRad="38100" dist="38100" dir="2700000" algn="tl">
                    <a:srgbClr val="C0C0C0"/>
                  </a:outerShdw>
                </a:effectLst>
                <a:latin typeface="Times New Roman" charset="0"/>
              </a:rPr>
              <a:t>高级语言的地盘</a:t>
            </a:r>
          </a:p>
        </p:txBody>
      </p:sp>
      <p:sp>
        <p:nvSpPr>
          <p:cNvPr id="114700" name="AutoShape 12"/>
          <p:cNvSpPr>
            <a:spLocks/>
          </p:cNvSpPr>
          <p:nvPr/>
        </p:nvSpPr>
        <p:spPr bwMode="auto">
          <a:xfrm>
            <a:off x="1871664" y="1600539"/>
            <a:ext cx="1026319" cy="3720702"/>
          </a:xfrm>
          <a:prstGeom prst="leftBrace">
            <a:avLst>
              <a:gd name="adj1" fmla="val 24555"/>
              <a:gd name="adj2" fmla="val 54056"/>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350"/>
          </a:p>
        </p:txBody>
      </p:sp>
      <p:sp>
        <p:nvSpPr>
          <p:cNvPr id="114701" name="Text Box 13"/>
          <p:cNvSpPr txBox="1">
            <a:spLocks noChangeArrowheads="1"/>
          </p:cNvSpPr>
          <p:nvPr/>
        </p:nvSpPr>
        <p:spPr bwMode="auto">
          <a:xfrm>
            <a:off x="1385888" y="3061434"/>
            <a:ext cx="48577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r>
              <a:rPr lang="en-US" altLang="zh-CN" b="1">
                <a:solidFill>
                  <a:srgbClr val="FF0066"/>
                </a:solidFill>
                <a:effectLst>
                  <a:outerShdw blurRad="38100" dist="38100" dir="2700000" algn="tl">
                    <a:srgbClr val="C0C0C0"/>
                  </a:outerShdw>
                </a:effectLst>
                <a:latin typeface="Times New Roman" charset="0"/>
              </a:rPr>
              <a:t>C</a:t>
            </a:r>
            <a:r>
              <a:rPr lang="zh-CN" altLang="en-US" b="1">
                <a:solidFill>
                  <a:srgbClr val="FF0066"/>
                </a:solidFill>
                <a:effectLst>
                  <a:outerShdw blurRad="38100" dist="38100" dir="2700000" algn="tl">
                    <a:srgbClr val="C0C0C0"/>
                  </a:outerShdw>
                </a:effectLst>
                <a:latin typeface="Times New Roman" charset="0"/>
              </a:rPr>
              <a:t>语言的地盘</a:t>
            </a:r>
          </a:p>
        </p:txBody>
      </p:sp>
      <p:sp>
        <p:nvSpPr>
          <p:cNvPr id="14" name="Rectangle 4"/>
          <p:cNvSpPr>
            <a:spLocks noChangeArrowheads="1"/>
          </p:cNvSpPr>
          <p:nvPr/>
        </p:nvSpPr>
        <p:spPr bwMode="auto">
          <a:xfrm>
            <a:off x="4150690" y="1611425"/>
            <a:ext cx="3401615" cy="685800"/>
          </a:xfrm>
          <a:prstGeom prst="rect">
            <a:avLst/>
          </a:prstGeom>
          <a:solidFill>
            <a:schemeClr val="accent1">
              <a:lumMod val="20000"/>
              <a:lumOff val="80000"/>
            </a:schemeClr>
          </a:solidFill>
          <a:ln w="12700">
            <a:noFill/>
            <a:miter lim="800000"/>
            <a:headEnd type="none" w="sm" len="sm"/>
            <a:tailEnd type="none" w="sm" len="sm"/>
          </a:ln>
          <a:effectLst/>
        </p:spPr>
        <p:txBody>
          <a:bodyPr wrap="none" anchor="ctr"/>
          <a:lstStyle/>
          <a:p>
            <a:pPr algn="ctr" eaLnBrk="0" hangingPunct="0"/>
            <a:r>
              <a:rPr lang="zh-CN" altLang="en-US" sz="2400" b="1">
                <a:solidFill>
                  <a:schemeClr val="bg1"/>
                </a:solidFill>
                <a:effectLst>
                  <a:outerShdw blurRad="38100" dist="38100" dir="2700000" algn="tl">
                    <a:srgbClr val="000000"/>
                  </a:outerShdw>
                </a:effectLst>
                <a:latin typeface="Times New Roman" charset="0"/>
              </a:rPr>
              <a:t>跨平台脚本语言</a:t>
            </a:r>
            <a:endParaRPr lang="zh-CN" altLang="en-US" sz="2400" b="1" dirty="0">
              <a:solidFill>
                <a:schemeClr val="bg1"/>
              </a:solidFill>
              <a:effectLst>
                <a:outerShdw blurRad="38100" dist="38100" dir="2700000" algn="tl">
                  <a:srgbClr val="000000"/>
                </a:outerShdw>
              </a:effectLst>
              <a:latin typeface="Times New Roman" charset="0"/>
            </a:endParaRPr>
          </a:p>
        </p:txBody>
      </p:sp>
      <p:sp>
        <p:nvSpPr>
          <p:cNvPr id="2" name="日期占位符 1"/>
          <p:cNvSpPr>
            <a:spLocks noGrp="1"/>
          </p:cNvSpPr>
          <p:nvPr>
            <p:ph type="dt" sz="half" idx="10"/>
          </p:nvPr>
        </p:nvSpPr>
        <p:spPr/>
        <p:txBody>
          <a:bodyPr/>
          <a:lstStyle/>
          <a:p>
            <a:fld id="{940D0AB4-08E2-2842-96BE-3FF2B8A3650C}"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26</a:t>
            </a:fld>
            <a:endParaRPr kumimoji="1" lang="zh-CN" altLang="en-US"/>
          </a:p>
        </p:txBody>
      </p:sp>
    </p:spTree>
    <p:extLst>
      <p:ext uri="{BB962C8B-B14F-4D97-AF65-F5344CB8AC3E}">
        <p14:creationId xmlns:p14="http://schemas.microsoft.com/office/powerpoint/2010/main" val="2133626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657350" y="1052736"/>
            <a:ext cx="5829300" cy="696108"/>
          </a:xfrm>
        </p:spPr>
        <p:txBody>
          <a:bodyPr/>
          <a:lstStyle/>
          <a:p>
            <a:r>
              <a:rPr lang="en-US" altLang="zh-CN" dirty="0"/>
              <a:t>C</a:t>
            </a:r>
            <a:r>
              <a:rPr lang="zh-CN" altLang="en-US" dirty="0"/>
              <a:t>程序设计语言</a:t>
            </a:r>
          </a:p>
        </p:txBody>
      </p:sp>
      <p:graphicFrame>
        <p:nvGraphicFramePr>
          <p:cNvPr id="5" name="Object 2"/>
          <p:cNvGraphicFramePr>
            <a:graphicFrameLocks noChangeAspect="1"/>
          </p:cNvGraphicFramePr>
          <p:nvPr/>
        </p:nvGraphicFramePr>
        <p:xfrm>
          <a:off x="2031208" y="1970839"/>
          <a:ext cx="4583906" cy="3318272"/>
        </p:xfrm>
        <a:graphic>
          <a:graphicData uri="http://schemas.openxmlformats.org/presentationml/2006/ole">
            <mc:AlternateContent xmlns:mc="http://schemas.openxmlformats.org/markup-compatibility/2006">
              <mc:Choice xmlns:v="urn:schemas-microsoft-com:vml" Requires="v">
                <p:oleObj spid="_x0000_s12598" name="图片" r:id="rId4" imgW="3200400" imgH="2298700" progId="Word.Picture.8">
                  <p:embed/>
                </p:oleObj>
              </mc:Choice>
              <mc:Fallback>
                <p:oleObj name="图片" r:id="rId4" imgW="3200400" imgH="2298700" progId="Word.Picture.8">
                  <p:embed/>
                  <p:pic>
                    <p:nvPicPr>
                      <p:cNvPr id="0" name=""/>
                      <p:cNvPicPr>
                        <a:picLocks noChangeAspect="1" noChangeArrowheads="1"/>
                      </p:cNvPicPr>
                      <p:nvPr/>
                    </p:nvPicPr>
                    <p:blipFill>
                      <a:blip r:embed="rId5"/>
                      <a:srcRect/>
                      <a:stretch>
                        <a:fillRect/>
                      </a:stretch>
                    </p:blipFill>
                    <p:spPr bwMode="auto">
                      <a:xfrm>
                        <a:off x="2031208" y="1970839"/>
                        <a:ext cx="4583906" cy="3318272"/>
                      </a:xfrm>
                      <a:prstGeom prst="rect">
                        <a:avLst/>
                      </a:prstGeom>
                      <a:noFill/>
                      <a:ln>
                        <a:noFill/>
                      </a:ln>
                    </p:spPr>
                  </p:pic>
                </p:oleObj>
              </mc:Fallback>
            </mc:AlternateContent>
          </a:graphicData>
        </a:graphic>
      </p:graphicFrame>
      <p:sp>
        <p:nvSpPr>
          <p:cNvPr id="3" name="矩形 2"/>
          <p:cNvSpPr/>
          <p:nvPr/>
        </p:nvSpPr>
        <p:spPr>
          <a:xfrm>
            <a:off x="1331640" y="3212977"/>
            <a:ext cx="2430270" cy="830997"/>
          </a:xfrm>
          <a:prstGeom prst="rect">
            <a:avLst/>
          </a:prstGeom>
        </p:spPr>
        <p:txBody>
          <a:bodyPr wrap="square">
            <a:spAutoFit/>
          </a:bodyPr>
          <a:lstStyle/>
          <a:p>
            <a:pPr eaLnBrk="1" hangingPunct="1">
              <a:spcBef>
                <a:spcPct val="50000"/>
              </a:spcBef>
            </a:pPr>
            <a:r>
              <a:rPr kumimoji="1" lang="zh-CN" altLang="en-US" sz="1200" b="1" dirty="0">
                <a:latin typeface="Times New Roman" charset="0"/>
              </a:rPr>
              <a:t>编译程序处理源程序，生成机器语言目标模块，目标文件。目标模块不能执行，缺少必要的</a:t>
            </a:r>
            <a:r>
              <a:rPr kumimoji="1" lang="en-US" altLang="zh-CN" sz="1200" b="1" dirty="0">
                <a:solidFill>
                  <a:schemeClr val="accent2"/>
                </a:solidFill>
                <a:latin typeface="Times New Roman" charset="0"/>
              </a:rPr>
              <a:t>C</a:t>
            </a:r>
            <a:r>
              <a:rPr kumimoji="1" lang="zh-CN" altLang="en-US" sz="1200" b="1" dirty="0">
                <a:solidFill>
                  <a:schemeClr val="accent2"/>
                </a:solidFill>
                <a:latin typeface="Times New Roman" charset="0"/>
              </a:rPr>
              <a:t>程序运行系统</a:t>
            </a:r>
            <a:r>
              <a:rPr kumimoji="1" lang="zh-CN" altLang="en-US" sz="1200" b="1" dirty="0">
                <a:latin typeface="Times New Roman" charset="0"/>
              </a:rPr>
              <a:t>和</a:t>
            </a:r>
            <a:r>
              <a:rPr kumimoji="1" lang="zh-CN" altLang="en-US" sz="1200" b="1" dirty="0">
                <a:solidFill>
                  <a:schemeClr val="accent2"/>
                </a:solidFill>
                <a:latin typeface="Times New Roman" charset="0"/>
              </a:rPr>
              <a:t>库功能</a:t>
            </a:r>
            <a:r>
              <a:rPr kumimoji="1" lang="zh-CN" altLang="en-US" sz="1200" b="1" dirty="0">
                <a:latin typeface="Times New Roman" charset="0"/>
              </a:rPr>
              <a:t>。</a:t>
            </a:r>
          </a:p>
        </p:txBody>
      </p:sp>
      <p:sp>
        <p:nvSpPr>
          <p:cNvPr id="4" name="矩形 3"/>
          <p:cNvSpPr/>
          <p:nvPr/>
        </p:nvSpPr>
        <p:spPr>
          <a:xfrm>
            <a:off x="4788024" y="2415656"/>
            <a:ext cx="2208732" cy="830997"/>
          </a:xfrm>
          <a:prstGeom prst="rect">
            <a:avLst/>
          </a:prstGeom>
        </p:spPr>
        <p:txBody>
          <a:bodyPr wrap="square">
            <a:spAutoFit/>
          </a:bodyPr>
          <a:lstStyle/>
          <a:p>
            <a:pPr eaLnBrk="1" hangingPunct="1">
              <a:spcBef>
                <a:spcPct val="50000"/>
              </a:spcBef>
            </a:pPr>
            <a:r>
              <a:rPr kumimoji="1" lang="zh-CN" altLang="en-US" sz="1200" b="1" dirty="0">
                <a:latin typeface="Times New Roman" charset="0"/>
              </a:rPr>
              <a:t>编译程序处理源程序，生成机器语言目标模块，目标文件。目标模块不能执行，缺少必要的</a:t>
            </a:r>
            <a:r>
              <a:rPr kumimoji="1" lang="en-US" altLang="zh-CN" sz="1200" b="1" dirty="0">
                <a:solidFill>
                  <a:schemeClr val="accent2"/>
                </a:solidFill>
                <a:latin typeface="Times New Roman" charset="0"/>
              </a:rPr>
              <a:t>C</a:t>
            </a:r>
            <a:r>
              <a:rPr kumimoji="1" lang="zh-CN" altLang="en-US" sz="1200" b="1" dirty="0">
                <a:solidFill>
                  <a:schemeClr val="accent2"/>
                </a:solidFill>
                <a:latin typeface="Times New Roman" charset="0"/>
              </a:rPr>
              <a:t>程序运行系统</a:t>
            </a:r>
            <a:r>
              <a:rPr kumimoji="1" lang="zh-CN" altLang="en-US" sz="1200" b="1" dirty="0">
                <a:latin typeface="Times New Roman" charset="0"/>
              </a:rPr>
              <a:t>和</a:t>
            </a:r>
            <a:r>
              <a:rPr kumimoji="1" lang="zh-CN" altLang="en-US" sz="1200" b="1" dirty="0">
                <a:solidFill>
                  <a:schemeClr val="accent2"/>
                </a:solidFill>
                <a:latin typeface="Times New Roman" charset="0"/>
              </a:rPr>
              <a:t>库功能</a:t>
            </a:r>
            <a:r>
              <a:rPr kumimoji="1" lang="zh-CN" altLang="en-US" sz="1200" b="1" dirty="0">
                <a:latin typeface="Times New Roman" charset="0"/>
              </a:rPr>
              <a:t>。</a:t>
            </a:r>
          </a:p>
        </p:txBody>
      </p:sp>
      <p:sp>
        <p:nvSpPr>
          <p:cNvPr id="2" name="日期占位符 1"/>
          <p:cNvSpPr>
            <a:spLocks noGrp="1"/>
          </p:cNvSpPr>
          <p:nvPr>
            <p:ph type="dt" sz="half" idx="10"/>
          </p:nvPr>
        </p:nvSpPr>
        <p:spPr/>
        <p:txBody>
          <a:bodyPr/>
          <a:lstStyle/>
          <a:p>
            <a:fld id="{8F4A83DE-10D6-1541-BB97-7171E133268E}" type="datetime1">
              <a:rPr kumimoji="1" lang="zh-CN" altLang="en-US" smtClean="0"/>
              <a:t>2021/10/7</a:t>
            </a:fld>
            <a:endParaRPr kumimoji="1" lang="zh-CN" altLang="en-US"/>
          </a:p>
        </p:txBody>
      </p:sp>
      <p:sp>
        <p:nvSpPr>
          <p:cNvPr id="6" name="幻灯片编号占位符 5"/>
          <p:cNvSpPr>
            <a:spLocks noGrp="1"/>
          </p:cNvSpPr>
          <p:nvPr>
            <p:ph type="sldNum" sz="quarter" idx="12"/>
          </p:nvPr>
        </p:nvSpPr>
        <p:spPr/>
        <p:txBody>
          <a:bodyPr/>
          <a:lstStyle/>
          <a:p>
            <a:fld id="{03082244-2753-C144-916B-A33981399B20}" type="slidenum">
              <a:rPr kumimoji="1" lang="zh-CN" altLang="en-US" smtClean="0"/>
              <a:t>27</a:t>
            </a:fld>
            <a:endParaRPr kumimoji="1" lang="zh-CN" altLang="en-US"/>
          </a:p>
        </p:txBody>
      </p:sp>
    </p:spTree>
    <p:extLst>
      <p:ext uri="{BB962C8B-B14F-4D97-AF65-F5344CB8AC3E}">
        <p14:creationId xmlns:p14="http://schemas.microsoft.com/office/powerpoint/2010/main" val="139536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ltLang="zh-CN" dirty="0"/>
              <a:t>C</a:t>
            </a:r>
            <a:r>
              <a:rPr lang="zh-CN" altLang="en-US" dirty="0"/>
              <a:t>语言执行过程</a:t>
            </a:r>
          </a:p>
        </p:txBody>
      </p:sp>
      <p:sp>
        <p:nvSpPr>
          <p:cNvPr id="112643" name="Rectangle 3"/>
          <p:cNvSpPr>
            <a:spLocks noGrp="1" noChangeArrowheads="1"/>
          </p:cNvSpPr>
          <p:nvPr>
            <p:ph idx="1"/>
          </p:nvPr>
        </p:nvSpPr>
        <p:spPr/>
        <p:txBody>
          <a:bodyPr>
            <a:normAutofit/>
          </a:bodyPr>
          <a:lstStyle/>
          <a:p>
            <a:r>
              <a:rPr lang="zh-CN" altLang="en-US" b="0" i="1" u="sng" dirty="0">
                <a:solidFill>
                  <a:srgbClr val="000000"/>
                </a:solidFill>
              </a:rPr>
              <a:t>编辑</a:t>
            </a:r>
            <a:r>
              <a:rPr lang="zh-CN" altLang="en-US" b="0" dirty="0">
                <a:solidFill>
                  <a:srgbClr val="000000"/>
                </a:solidFill>
              </a:rPr>
              <a:t>（</a:t>
            </a:r>
            <a:r>
              <a:rPr lang="en-US" altLang="zh-CN" b="0" dirty="0">
                <a:solidFill>
                  <a:srgbClr val="000000"/>
                </a:solidFill>
              </a:rPr>
              <a:t>Edit</a:t>
            </a:r>
            <a:r>
              <a:rPr lang="zh-CN" altLang="en-US" b="0" dirty="0">
                <a:solidFill>
                  <a:srgbClr val="000000"/>
                </a:solidFill>
              </a:rPr>
              <a:t>）</a:t>
            </a:r>
          </a:p>
          <a:p>
            <a:pPr lvl="1"/>
            <a:r>
              <a:rPr lang="zh-CN" altLang="en-US" dirty="0"/>
              <a:t>扩展名为</a:t>
            </a:r>
            <a:r>
              <a:rPr lang="en-US" altLang="zh-CN" dirty="0"/>
              <a:t>.c</a:t>
            </a:r>
            <a:r>
              <a:rPr lang="zh-CN" altLang="en-US" dirty="0"/>
              <a:t>的文件 </a:t>
            </a:r>
          </a:p>
          <a:p>
            <a:r>
              <a:rPr lang="zh-CN" altLang="en-US" b="0" i="1" u="sng" dirty="0">
                <a:solidFill>
                  <a:srgbClr val="000000"/>
                </a:solidFill>
              </a:rPr>
              <a:t>编译</a:t>
            </a:r>
            <a:r>
              <a:rPr lang="zh-CN" altLang="en-US" b="0" dirty="0">
                <a:solidFill>
                  <a:srgbClr val="000000"/>
                </a:solidFill>
              </a:rPr>
              <a:t>（</a:t>
            </a:r>
            <a:r>
              <a:rPr lang="en-US" altLang="zh-CN" b="0" dirty="0">
                <a:solidFill>
                  <a:srgbClr val="000000"/>
                </a:solidFill>
              </a:rPr>
              <a:t>Compile</a:t>
            </a:r>
            <a:r>
              <a:rPr lang="zh-CN" altLang="en-US" b="0" dirty="0">
                <a:solidFill>
                  <a:srgbClr val="000000"/>
                </a:solidFill>
              </a:rPr>
              <a:t>）</a:t>
            </a:r>
          </a:p>
          <a:p>
            <a:pPr lvl="1"/>
            <a:r>
              <a:rPr lang="zh-CN" altLang="en-US" dirty="0"/>
              <a:t>扩展名为</a:t>
            </a:r>
            <a:r>
              <a:rPr lang="en-US" altLang="zh-CN" dirty="0"/>
              <a:t>.</a:t>
            </a:r>
            <a:r>
              <a:rPr lang="en-US" altLang="zh-CN" dirty="0" err="1"/>
              <a:t>obj</a:t>
            </a:r>
            <a:r>
              <a:rPr lang="zh-CN" altLang="en-US" dirty="0"/>
              <a:t>的文件 </a:t>
            </a:r>
          </a:p>
          <a:p>
            <a:r>
              <a:rPr lang="zh-CN" altLang="en-US" b="0" i="1" u="sng" dirty="0">
                <a:solidFill>
                  <a:srgbClr val="000000"/>
                </a:solidFill>
              </a:rPr>
              <a:t>链接</a:t>
            </a:r>
            <a:r>
              <a:rPr lang="zh-CN" altLang="en-US" b="0" dirty="0">
                <a:solidFill>
                  <a:srgbClr val="000000"/>
                </a:solidFill>
              </a:rPr>
              <a:t>（</a:t>
            </a:r>
            <a:r>
              <a:rPr lang="en-US" altLang="zh-CN" b="0" dirty="0">
                <a:solidFill>
                  <a:srgbClr val="000000"/>
                </a:solidFill>
              </a:rPr>
              <a:t>Link</a:t>
            </a:r>
            <a:r>
              <a:rPr lang="zh-CN" altLang="en-US" b="0" dirty="0">
                <a:solidFill>
                  <a:srgbClr val="000000"/>
                </a:solidFill>
              </a:rPr>
              <a:t>）</a:t>
            </a:r>
          </a:p>
          <a:p>
            <a:pPr lvl="1"/>
            <a:r>
              <a:rPr lang="zh-CN" altLang="en-US" dirty="0"/>
              <a:t>形成最后的可执行文件</a:t>
            </a:r>
          </a:p>
          <a:p>
            <a:pPr lvl="1"/>
            <a:r>
              <a:rPr lang="zh-CN" altLang="en-US" dirty="0"/>
              <a:t>扩展名为</a:t>
            </a:r>
            <a:r>
              <a:rPr lang="en-US" altLang="zh-CN" dirty="0"/>
              <a:t>.exe</a:t>
            </a:r>
            <a:r>
              <a:rPr lang="zh-CN" altLang="en-US" dirty="0"/>
              <a:t>的文件  </a:t>
            </a:r>
          </a:p>
          <a:p>
            <a:r>
              <a:rPr lang="zh-CN" altLang="en-US" b="0" i="1" u="sng" dirty="0">
                <a:solidFill>
                  <a:srgbClr val="000000"/>
                </a:solidFill>
              </a:rPr>
              <a:t>运行</a:t>
            </a:r>
            <a:r>
              <a:rPr lang="zh-CN" altLang="en-US" b="0" dirty="0">
                <a:solidFill>
                  <a:srgbClr val="000000"/>
                </a:solidFill>
              </a:rPr>
              <a:t> （</a:t>
            </a:r>
            <a:r>
              <a:rPr lang="en-US" altLang="zh-CN" b="0" dirty="0">
                <a:solidFill>
                  <a:srgbClr val="000000"/>
                </a:solidFill>
              </a:rPr>
              <a:t>Run</a:t>
            </a:r>
            <a:r>
              <a:rPr lang="zh-CN" altLang="en-US" b="0" dirty="0">
                <a:solidFill>
                  <a:srgbClr val="000000"/>
                </a:solidFill>
              </a:rPr>
              <a:t>）</a:t>
            </a:r>
          </a:p>
        </p:txBody>
      </p:sp>
      <p:sp>
        <p:nvSpPr>
          <p:cNvPr id="2" name="日期占位符 1"/>
          <p:cNvSpPr>
            <a:spLocks noGrp="1"/>
          </p:cNvSpPr>
          <p:nvPr>
            <p:ph type="dt" sz="half" idx="10"/>
          </p:nvPr>
        </p:nvSpPr>
        <p:spPr/>
        <p:txBody>
          <a:bodyPr/>
          <a:lstStyle/>
          <a:p>
            <a:fld id="{03A460FC-FBDF-5F4E-B145-E188B8BD6758}"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28</a:t>
            </a:fld>
            <a:endParaRPr kumimoji="1" lang="zh-CN" altLang="en-US"/>
          </a:p>
        </p:txBody>
      </p:sp>
    </p:spTree>
    <p:extLst>
      <p:ext uri="{BB962C8B-B14F-4D97-AF65-F5344CB8AC3E}">
        <p14:creationId xmlns:p14="http://schemas.microsoft.com/office/powerpoint/2010/main" val="336728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47664" y="1700809"/>
            <a:ext cx="5994666" cy="3000821"/>
          </a:xfrm>
          <a:prstGeom prst="rect">
            <a:avLst/>
          </a:prstGeom>
        </p:spPr>
        <p:txBody>
          <a:bodyPr wrap="square">
            <a:spAutoFit/>
          </a:bodyPr>
          <a:lstStyle/>
          <a:p>
            <a:pPr eaLnBrk="1" hangingPunct="1">
              <a:spcBef>
                <a:spcPct val="50000"/>
              </a:spcBef>
            </a:pPr>
            <a:r>
              <a:rPr kumimoji="1" lang="zh-CN" altLang="en-US" sz="2100" b="1" dirty="0">
                <a:solidFill>
                  <a:srgbClr val="FF0000"/>
                </a:solidFill>
                <a:latin typeface="Times New Roman" charset="0"/>
              </a:rPr>
              <a:t>集成程序开发环境</a:t>
            </a:r>
            <a:r>
              <a:rPr kumimoji="1" lang="zh-CN" altLang="en-US" sz="2100" b="1" dirty="0">
                <a:latin typeface="Times New Roman" charset="0"/>
              </a:rPr>
              <a:t>（ </a:t>
            </a:r>
            <a:r>
              <a:rPr kumimoji="1" lang="en-US" altLang="zh-CN" sz="2100" b="1" dirty="0">
                <a:solidFill>
                  <a:srgbClr val="FF0000"/>
                </a:solidFill>
                <a:latin typeface="Times New Roman" charset="0"/>
              </a:rPr>
              <a:t>IDE</a:t>
            </a:r>
            <a:r>
              <a:rPr kumimoji="1" lang="en-US" altLang="zh-CN" sz="2100" b="1" dirty="0">
                <a:latin typeface="Times New Roman" charset="0"/>
              </a:rPr>
              <a:t> </a:t>
            </a:r>
            <a:r>
              <a:rPr kumimoji="1" lang="zh-CN" altLang="en-US" sz="2100" b="1" dirty="0">
                <a:latin typeface="Times New Roman" charset="0"/>
              </a:rPr>
              <a:t>，</a:t>
            </a:r>
            <a:r>
              <a:rPr kumimoji="1" lang="en-US" altLang="zh-CN" sz="2100" b="1" dirty="0">
                <a:latin typeface="Times New Roman" charset="0"/>
              </a:rPr>
              <a:t>Integrated Development Environment</a:t>
            </a:r>
            <a:r>
              <a:rPr kumimoji="1" lang="zh-CN" altLang="en-US" sz="2100" b="1" dirty="0">
                <a:latin typeface="Times New Roman" charset="0"/>
              </a:rPr>
              <a:t>）是支持软件开发过程的软件系统。</a:t>
            </a:r>
          </a:p>
          <a:p>
            <a:pPr eaLnBrk="1" hangingPunct="1">
              <a:spcBef>
                <a:spcPct val="50000"/>
              </a:spcBef>
            </a:pPr>
            <a:r>
              <a:rPr kumimoji="1" lang="en-US" altLang="zh-CN" sz="2100" b="1" dirty="0">
                <a:latin typeface="Times New Roman" charset="0"/>
              </a:rPr>
              <a:t>IDE</a:t>
            </a:r>
            <a:r>
              <a:rPr kumimoji="1" lang="zh-CN" altLang="en-US" sz="2100" b="1" dirty="0">
                <a:latin typeface="Times New Roman" charset="0"/>
              </a:rPr>
              <a:t>把编程所需软件集成起来统一管理和使用。采用窗口菜单技术，提供编程用编辑环境，通过菜单提供编译、连接、执行程序等命令。</a:t>
            </a:r>
          </a:p>
          <a:p>
            <a:pPr eaLnBrk="1" hangingPunct="1">
              <a:spcBef>
                <a:spcPct val="50000"/>
              </a:spcBef>
            </a:pPr>
            <a:r>
              <a:rPr kumimoji="1" lang="zh-CN" altLang="en-US" sz="2100" b="1" dirty="0">
                <a:latin typeface="Times New Roman" charset="0"/>
              </a:rPr>
              <a:t>具体 </a:t>
            </a:r>
            <a:r>
              <a:rPr kumimoji="1" lang="en-US" altLang="zh-CN" sz="2100" b="1" dirty="0">
                <a:latin typeface="Times New Roman" charset="0"/>
              </a:rPr>
              <a:t>IDE </a:t>
            </a:r>
            <a:r>
              <a:rPr kumimoji="1" lang="zh-CN" altLang="en-US" sz="2100" b="1" dirty="0">
                <a:latin typeface="Times New Roman" charset="0"/>
              </a:rPr>
              <a:t>的操作方式可能有些差异，但它们的基本功能相同。学习一个就可以触类旁通。</a:t>
            </a:r>
          </a:p>
        </p:txBody>
      </p:sp>
      <p:sp>
        <p:nvSpPr>
          <p:cNvPr id="2" name="日期占位符 1"/>
          <p:cNvSpPr>
            <a:spLocks noGrp="1"/>
          </p:cNvSpPr>
          <p:nvPr>
            <p:ph type="dt" sz="half" idx="10"/>
          </p:nvPr>
        </p:nvSpPr>
        <p:spPr/>
        <p:txBody>
          <a:bodyPr/>
          <a:lstStyle/>
          <a:p>
            <a:fld id="{73C9FA0B-E2D1-0E42-B9E3-FE9E92811B6E}"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29</a:t>
            </a:fld>
            <a:endParaRPr kumimoji="1" lang="zh-CN" altLang="en-US"/>
          </a:p>
        </p:txBody>
      </p:sp>
    </p:spTree>
    <p:extLst>
      <p:ext uri="{BB962C8B-B14F-4D97-AF65-F5344CB8AC3E}">
        <p14:creationId xmlns:p14="http://schemas.microsoft.com/office/powerpoint/2010/main" val="101270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C507A-FA46-9548-A7D9-E2D444AB3D67}"/>
              </a:ext>
            </a:extLst>
          </p:cNvPr>
          <p:cNvSpPr>
            <a:spLocks noGrp="1"/>
          </p:cNvSpPr>
          <p:nvPr>
            <p:ph type="title"/>
          </p:nvPr>
        </p:nvSpPr>
        <p:spPr>
          <a:xfrm>
            <a:off x="675132" y="2624328"/>
            <a:ext cx="7772400" cy="1609344"/>
          </a:xfrm>
        </p:spPr>
        <p:txBody>
          <a:bodyPr/>
          <a:lstStyle/>
          <a:p>
            <a:pPr algn="ctr"/>
            <a:r>
              <a:rPr kumimoji="1" lang="zh-CN" altLang="en-US" dirty="0"/>
              <a:t>一、计算机与人工智能</a:t>
            </a:r>
          </a:p>
        </p:txBody>
      </p:sp>
      <p:sp>
        <p:nvSpPr>
          <p:cNvPr id="4" name="日期占位符 3">
            <a:extLst>
              <a:ext uri="{FF2B5EF4-FFF2-40B4-BE49-F238E27FC236}">
                <a16:creationId xmlns:a16="http://schemas.microsoft.com/office/drawing/2014/main" id="{48893E6A-6776-6046-80C5-16FBEECC4736}"/>
              </a:ext>
            </a:extLst>
          </p:cNvPr>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5" name="灯片编号占位符 4">
            <a:extLst>
              <a:ext uri="{FF2B5EF4-FFF2-40B4-BE49-F238E27FC236}">
                <a16:creationId xmlns:a16="http://schemas.microsoft.com/office/drawing/2014/main" id="{91DF8390-05C9-9447-803E-98081C4A8DF3}"/>
              </a:ext>
            </a:extLst>
          </p:cNvPr>
          <p:cNvSpPr>
            <a:spLocks noGrp="1"/>
          </p:cNvSpPr>
          <p:nvPr>
            <p:ph type="sldNum" sz="quarter" idx="12"/>
          </p:nvPr>
        </p:nvSpPr>
        <p:spPr/>
        <p:txBody>
          <a:bodyPr/>
          <a:lstStyle/>
          <a:p>
            <a:fld id="{03082244-2753-C144-916B-A33981399B20}" type="slidenum">
              <a:rPr kumimoji="1" lang="zh-CN" altLang="en-US" smtClean="0"/>
              <a:t>3</a:t>
            </a:fld>
            <a:endParaRPr kumimoji="1" lang="zh-CN" altLang="en-US"/>
          </a:p>
        </p:txBody>
      </p:sp>
    </p:spTree>
    <p:extLst>
      <p:ext uri="{BB962C8B-B14F-4D97-AF65-F5344CB8AC3E}">
        <p14:creationId xmlns:p14="http://schemas.microsoft.com/office/powerpoint/2010/main" val="1497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5646" y="1220724"/>
            <a:ext cx="5829300" cy="588096"/>
          </a:xfrm>
        </p:spPr>
        <p:txBody>
          <a:bodyPr>
            <a:normAutofit fontScale="90000"/>
          </a:bodyPr>
          <a:lstStyle/>
          <a:p>
            <a:r>
              <a:rPr kumimoji="1" lang="zh-CN" altLang="en-US" b="1" dirty="0">
                <a:latin typeface="Times New Roman" charset="0"/>
              </a:rPr>
              <a:t>问题与程序设计过程</a:t>
            </a:r>
            <a:endParaRPr kumimoji="1" lang="zh-CN" altLang="en-US" dirty="0"/>
          </a:p>
        </p:txBody>
      </p:sp>
      <p:sp>
        <p:nvSpPr>
          <p:cNvPr id="4" name="Text Box 4"/>
          <p:cNvSpPr txBox="1">
            <a:spLocks noChangeArrowheads="1"/>
          </p:cNvSpPr>
          <p:nvPr/>
        </p:nvSpPr>
        <p:spPr bwMode="auto">
          <a:xfrm>
            <a:off x="1385646" y="2024844"/>
            <a:ext cx="6443904"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000" dirty="0">
                <a:latin typeface="Times New Roman" charset="0"/>
              </a:rPr>
              <a:t>程序设计是智力劳动，编一个程序就是解决一个问题。</a:t>
            </a:r>
          </a:p>
          <a:p>
            <a:pPr eaLnBrk="1" hangingPunct="1">
              <a:spcBef>
                <a:spcPct val="50000"/>
              </a:spcBef>
            </a:pPr>
            <a:r>
              <a:rPr kumimoji="1" lang="zh-CN" altLang="en-US" sz="2000" dirty="0">
                <a:latin typeface="Times New Roman" charset="0"/>
              </a:rPr>
              <a:t>用计算机解决问题的过程可分为三步：</a:t>
            </a:r>
          </a:p>
          <a:p>
            <a:pPr eaLnBrk="1" hangingPunct="1">
              <a:spcBef>
                <a:spcPct val="50000"/>
              </a:spcBef>
            </a:pPr>
            <a:r>
              <a:rPr kumimoji="1" lang="en-US" altLang="zh-CN" sz="2000" dirty="0">
                <a:latin typeface="Times New Roman" charset="0"/>
              </a:rPr>
              <a:t>1</a:t>
            </a:r>
            <a:r>
              <a:rPr kumimoji="1" lang="zh-CN" altLang="en-US" sz="2000" dirty="0">
                <a:latin typeface="Times New Roman" charset="0"/>
              </a:rPr>
              <a:t>）分析问题，设计一种解决问题方案；</a:t>
            </a:r>
          </a:p>
          <a:p>
            <a:pPr eaLnBrk="1" hangingPunct="1">
              <a:spcBef>
                <a:spcPct val="50000"/>
              </a:spcBef>
            </a:pPr>
            <a:r>
              <a:rPr kumimoji="1" lang="en-US" altLang="zh-CN" sz="2000" dirty="0">
                <a:latin typeface="Times New Roman" charset="0"/>
              </a:rPr>
              <a:t>2</a:t>
            </a:r>
            <a:r>
              <a:rPr kumimoji="1" lang="zh-CN" altLang="en-US" sz="2000" dirty="0">
                <a:latin typeface="Times New Roman" charset="0"/>
              </a:rPr>
              <a:t>）用某种程序语言严格描述这一解决方案；</a:t>
            </a:r>
          </a:p>
          <a:p>
            <a:pPr eaLnBrk="1" hangingPunct="1">
              <a:spcBef>
                <a:spcPct val="50000"/>
              </a:spcBef>
            </a:pPr>
            <a:r>
              <a:rPr kumimoji="1" lang="en-US" altLang="zh-CN" sz="2000" dirty="0">
                <a:latin typeface="Times New Roman" charset="0"/>
              </a:rPr>
              <a:t>3</a:t>
            </a:r>
            <a:r>
              <a:rPr kumimoji="1" lang="zh-CN" altLang="en-US" sz="2000" dirty="0">
                <a:latin typeface="Times New Roman" charset="0"/>
              </a:rPr>
              <a:t>）在计算机上试用程序，看它能否解决问题。</a:t>
            </a:r>
          </a:p>
          <a:p>
            <a:pPr eaLnBrk="1" hangingPunct="1">
              <a:spcBef>
                <a:spcPct val="50000"/>
              </a:spcBef>
            </a:pPr>
            <a:r>
              <a:rPr kumimoji="1" lang="zh-CN" altLang="en-US" sz="2000" dirty="0">
                <a:latin typeface="Times New Roman" charset="0"/>
              </a:rPr>
              <a:t>在运行时发现错误，就需仔细分析错误原因，退回到前面步骤去纠正错误，直至得到满意结果。</a:t>
            </a:r>
          </a:p>
        </p:txBody>
      </p:sp>
      <p:sp>
        <p:nvSpPr>
          <p:cNvPr id="3" name="日期占位符 2"/>
          <p:cNvSpPr>
            <a:spLocks noGrp="1"/>
          </p:cNvSpPr>
          <p:nvPr>
            <p:ph type="dt" sz="half" idx="10"/>
          </p:nvPr>
        </p:nvSpPr>
        <p:spPr/>
        <p:txBody>
          <a:bodyPr/>
          <a:lstStyle/>
          <a:p>
            <a:fld id="{5058FB18-54A7-DC49-991E-296F6E95E8FC}" type="datetime1">
              <a:rPr kumimoji="1" lang="zh-CN" altLang="en-US" smtClean="0"/>
              <a:t>2021/10/7</a:t>
            </a:fld>
            <a:endParaRPr kumimoji="1" lang="zh-CN" altLang="en-US"/>
          </a:p>
        </p:txBody>
      </p:sp>
      <p:sp>
        <p:nvSpPr>
          <p:cNvPr id="5" name="幻灯片编号占位符 4"/>
          <p:cNvSpPr>
            <a:spLocks noGrp="1"/>
          </p:cNvSpPr>
          <p:nvPr>
            <p:ph type="sldNum" sz="quarter" idx="12"/>
          </p:nvPr>
        </p:nvSpPr>
        <p:spPr/>
        <p:txBody>
          <a:bodyPr/>
          <a:lstStyle/>
          <a:p>
            <a:fld id="{03082244-2753-C144-916B-A33981399B20}" type="slidenum">
              <a:rPr kumimoji="1" lang="zh-CN" altLang="en-US" smtClean="0"/>
              <a:t>30</a:t>
            </a:fld>
            <a:endParaRPr kumimoji="1" lang="zh-CN" altLang="en-US"/>
          </a:p>
        </p:txBody>
      </p:sp>
    </p:spTree>
    <p:extLst>
      <p:ext uri="{BB962C8B-B14F-4D97-AF65-F5344CB8AC3E}">
        <p14:creationId xmlns:p14="http://schemas.microsoft.com/office/powerpoint/2010/main" val="16570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2056211" y="973933"/>
          <a:ext cx="4677965" cy="4612481"/>
        </p:xfrm>
        <a:graphic>
          <a:graphicData uri="http://schemas.openxmlformats.org/presentationml/2006/ole">
            <mc:AlternateContent xmlns:mc="http://schemas.openxmlformats.org/markup-compatibility/2006">
              <mc:Choice xmlns:v="urn:schemas-microsoft-com:vml" Requires="v">
                <p:oleObj spid="_x0000_s14646" name="图片" r:id="rId3" imgW="3581400" imgH="3530600" progId="Word.Picture.8">
                  <p:embed/>
                </p:oleObj>
              </mc:Choice>
              <mc:Fallback>
                <p:oleObj name="图片" r:id="rId3" imgW="3581400" imgH="3530600" progId="Word.Picture.8">
                  <p:embed/>
                  <p:pic>
                    <p:nvPicPr>
                      <p:cNvPr id="0" name=""/>
                      <p:cNvPicPr>
                        <a:picLocks noChangeAspect="1" noChangeArrowheads="1"/>
                      </p:cNvPicPr>
                      <p:nvPr/>
                    </p:nvPicPr>
                    <p:blipFill>
                      <a:blip r:embed="rId4"/>
                      <a:srcRect/>
                      <a:stretch>
                        <a:fillRect/>
                      </a:stretch>
                    </p:blipFill>
                    <p:spPr bwMode="auto">
                      <a:xfrm>
                        <a:off x="2056211" y="973933"/>
                        <a:ext cx="4677965" cy="4612481"/>
                      </a:xfrm>
                      <a:prstGeom prst="rect">
                        <a:avLst/>
                      </a:prstGeom>
                      <a:noFill/>
                      <a:ln>
                        <a:noFill/>
                      </a:ln>
                    </p:spPr>
                  </p:pic>
                </p:oleObj>
              </mc:Fallback>
            </mc:AlternateContent>
          </a:graphicData>
        </a:graphic>
      </p:graphicFrame>
      <p:sp>
        <p:nvSpPr>
          <p:cNvPr id="2" name="日期占位符 1"/>
          <p:cNvSpPr>
            <a:spLocks noGrp="1"/>
          </p:cNvSpPr>
          <p:nvPr>
            <p:ph type="dt" sz="half" idx="10"/>
          </p:nvPr>
        </p:nvSpPr>
        <p:spPr/>
        <p:txBody>
          <a:bodyPr/>
          <a:lstStyle/>
          <a:p>
            <a:fld id="{E35BAC5B-11B7-234B-A02B-909D2F7E799C}"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31</a:t>
            </a:fld>
            <a:endParaRPr kumimoji="1" lang="zh-CN" altLang="en-US"/>
          </a:p>
        </p:txBody>
      </p:sp>
    </p:spTree>
    <p:extLst>
      <p:ext uri="{BB962C8B-B14F-4D97-AF65-F5344CB8AC3E}">
        <p14:creationId xmlns:p14="http://schemas.microsoft.com/office/powerpoint/2010/main" val="2105342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C507A-FA46-9548-A7D9-E2D444AB3D67}"/>
              </a:ext>
            </a:extLst>
          </p:cNvPr>
          <p:cNvSpPr>
            <a:spLocks noGrp="1"/>
          </p:cNvSpPr>
          <p:nvPr>
            <p:ph type="title"/>
          </p:nvPr>
        </p:nvSpPr>
        <p:spPr>
          <a:xfrm>
            <a:off x="675132" y="2624328"/>
            <a:ext cx="7772400" cy="1609344"/>
          </a:xfrm>
        </p:spPr>
        <p:txBody>
          <a:bodyPr/>
          <a:lstStyle/>
          <a:p>
            <a:pPr algn="ctr"/>
            <a:r>
              <a:rPr kumimoji="1" lang="zh-CN" altLang="en-US" dirty="0"/>
              <a:t>六、课程学习</a:t>
            </a:r>
          </a:p>
        </p:txBody>
      </p:sp>
      <p:sp>
        <p:nvSpPr>
          <p:cNvPr id="4" name="日期占位符 3">
            <a:extLst>
              <a:ext uri="{FF2B5EF4-FFF2-40B4-BE49-F238E27FC236}">
                <a16:creationId xmlns:a16="http://schemas.microsoft.com/office/drawing/2014/main" id="{48893E6A-6776-6046-80C5-16FBEECC4736}"/>
              </a:ext>
            </a:extLst>
          </p:cNvPr>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5" name="灯片编号占位符 4">
            <a:extLst>
              <a:ext uri="{FF2B5EF4-FFF2-40B4-BE49-F238E27FC236}">
                <a16:creationId xmlns:a16="http://schemas.microsoft.com/office/drawing/2014/main" id="{91DF8390-05C9-9447-803E-98081C4A8DF3}"/>
              </a:ext>
            </a:extLst>
          </p:cNvPr>
          <p:cNvSpPr>
            <a:spLocks noGrp="1"/>
          </p:cNvSpPr>
          <p:nvPr>
            <p:ph type="sldNum" sz="quarter" idx="12"/>
          </p:nvPr>
        </p:nvSpPr>
        <p:spPr/>
        <p:txBody>
          <a:bodyPr/>
          <a:lstStyle/>
          <a:p>
            <a:fld id="{03082244-2753-C144-916B-A33981399B20}" type="slidenum">
              <a:rPr kumimoji="1" lang="zh-CN" altLang="en-US" smtClean="0"/>
              <a:t>32</a:t>
            </a:fld>
            <a:endParaRPr kumimoji="1" lang="zh-CN" altLang="en-US"/>
          </a:p>
        </p:txBody>
      </p:sp>
    </p:spTree>
    <p:extLst>
      <p:ext uri="{BB962C8B-B14F-4D97-AF65-F5344CB8AC3E}">
        <p14:creationId xmlns:p14="http://schemas.microsoft.com/office/powerpoint/2010/main" val="1896284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课程学习目的</a:t>
            </a:r>
          </a:p>
        </p:txBody>
      </p:sp>
      <p:sp>
        <p:nvSpPr>
          <p:cNvPr id="3" name="内容占位符 2"/>
          <p:cNvSpPr>
            <a:spLocks noGrp="1"/>
          </p:cNvSpPr>
          <p:nvPr>
            <p:ph idx="1"/>
          </p:nvPr>
        </p:nvSpPr>
        <p:spPr/>
        <p:txBody>
          <a:bodyPr/>
          <a:lstStyle/>
          <a:p>
            <a:r>
              <a:rPr lang="zh-CN" altLang="zh-CN" dirty="0"/>
              <a:t>通过理论授课和上机实践，使学生掌握</a:t>
            </a:r>
            <a:r>
              <a:rPr lang="en-US" altLang="zh-CN" dirty="0"/>
              <a:t>C</a:t>
            </a:r>
            <a:r>
              <a:rPr lang="zh-CN" altLang="zh-CN" dirty="0"/>
              <a:t>语言的</a:t>
            </a:r>
            <a:r>
              <a:rPr lang="zh-CN" altLang="en-US" dirty="0"/>
              <a:t>核心</a:t>
            </a:r>
            <a:r>
              <a:rPr lang="zh-CN" altLang="zh-CN" dirty="0"/>
              <a:t>语法</a:t>
            </a:r>
            <a:r>
              <a:rPr lang="zh-CN" altLang="en-US" dirty="0"/>
              <a:t>（</a:t>
            </a:r>
            <a:r>
              <a:rPr lang="zh-CN" altLang="en-US" b="1" dirty="0">
                <a:solidFill>
                  <a:srgbClr val="C00000"/>
                </a:solidFill>
              </a:rPr>
              <a:t>规则</a:t>
            </a:r>
            <a:r>
              <a:rPr lang="zh-CN" altLang="en-US" dirty="0"/>
              <a:t>）</a:t>
            </a:r>
          </a:p>
          <a:p>
            <a:r>
              <a:rPr lang="zh-CN" altLang="en-US" dirty="0"/>
              <a:t>掌握</a:t>
            </a:r>
            <a:r>
              <a:rPr lang="zh-CN" altLang="zh-CN" dirty="0"/>
              <a:t>程序设计的基本方法</a:t>
            </a:r>
            <a:endParaRPr lang="zh-CN" altLang="en-US" dirty="0"/>
          </a:p>
          <a:p>
            <a:r>
              <a:rPr lang="zh-CN" altLang="zh-CN" dirty="0"/>
              <a:t>掌握必要的程序设计技巧、程序测试和程序调试技巧，</a:t>
            </a:r>
            <a:endParaRPr lang="zh-CN" altLang="en-US" dirty="0"/>
          </a:p>
          <a:p>
            <a:r>
              <a:rPr lang="zh-CN" altLang="zh-CN" dirty="0"/>
              <a:t>培养出扎实的软件开发基本技能，并养成良好的编程风格</a:t>
            </a:r>
            <a:r>
              <a:rPr lang="zh-CN" altLang="en-US" dirty="0"/>
              <a:t>与习惯</a:t>
            </a:r>
          </a:p>
          <a:p>
            <a:pPr marL="0" indent="0">
              <a:buNone/>
            </a:pPr>
            <a:endParaRPr lang="zh-CN" altLang="en-US" dirty="0"/>
          </a:p>
          <a:p>
            <a:pPr marL="0" indent="0" algn="ctr">
              <a:buNone/>
            </a:pPr>
            <a:r>
              <a:rPr lang="zh-CN" altLang="en-US" b="1" dirty="0">
                <a:solidFill>
                  <a:srgbClr val="C00000"/>
                </a:solidFill>
              </a:rPr>
              <a:t>能够具备独立的思考能力</a:t>
            </a:r>
            <a:r>
              <a:rPr lang="zh-CN" altLang="zh-CN" b="1" dirty="0">
                <a:solidFill>
                  <a:srgbClr val="C00000"/>
                </a:solidFill>
              </a:rPr>
              <a:t> </a:t>
            </a:r>
            <a:endParaRPr kumimoji="1" lang="zh-CN" altLang="en-US" b="1" dirty="0">
              <a:solidFill>
                <a:srgbClr val="C00000"/>
              </a:solidFill>
            </a:endParaRPr>
          </a:p>
        </p:txBody>
      </p:sp>
      <p:sp>
        <p:nvSpPr>
          <p:cNvPr id="4" name="日期占位符 3"/>
          <p:cNvSpPr>
            <a:spLocks noGrp="1"/>
          </p:cNvSpPr>
          <p:nvPr>
            <p:ph type="dt" sz="half" idx="10"/>
          </p:nvPr>
        </p:nvSpPr>
        <p:spPr/>
        <p:txBody>
          <a:bodyPr/>
          <a:lstStyle/>
          <a:p>
            <a:fld id="{0FF9A4CF-7272-2148-A47F-B99EE6509A8F}" type="datetime1">
              <a:rPr kumimoji="1" lang="zh-CN" altLang="en-US" smtClean="0"/>
              <a:t>2021/10/7</a:t>
            </a:fld>
            <a:endParaRPr kumimoji="1" lang="zh-CN" altLang="en-US"/>
          </a:p>
        </p:txBody>
      </p:sp>
      <p:sp>
        <p:nvSpPr>
          <p:cNvPr id="5" name="幻灯片编号占位符 4"/>
          <p:cNvSpPr>
            <a:spLocks noGrp="1"/>
          </p:cNvSpPr>
          <p:nvPr>
            <p:ph type="sldNum" sz="quarter" idx="12"/>
          </p:nvPr>
        </p:nvSpPr>
        <p:spPr/>
        <p:txBody>
          <a:bodyPr/>
          <a:lstStyle/>
          <a:p>
            <a:fld id="{03082244-2753-C144-916B-A33981399B20}" type="slidenum">
              <a:rPr kumimoji="1" lang="zh-CN" altLang="en-US" smtClean="0"/>
              <a:t>33</a:t>
            </a:fld>
            <a:endParaRPr kumimoji="1" lang="zh-CN" altLang="en-US"/>
          </a:p>
        </p:txBody>
      </p:sp>
    </p:spTree>
    <p:extLst>
      <p:ext uri="{BB962C8B-B14F-4D97-AF65-F5344CB8AC3E}">
        <p14:creationId xmlns:p14="http://schemas.microsoft.com/office/powerpoint/2010/main" val="1956405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29343"/>
            <a:ext cx="6648450" cy="957943"/>
          </a:xfrm>
        </p:spPr>
        <p:txBody>
          <a:bodyPr>
            <a:normAutofit fontScale="90000"/>
          </a:bodyPr>
          <a:lstStyle/>
          <a:p>
            <a:r>
              <a:rPr kumimoji="1" lang="zh-CN" altLang="en-US" b="1" u="sng">
                <a:latin typeface="Times New Roman" charset="0"/>
              </a:rPr>
              <a:t>本课程学习中应注意的问题</a:t>
            </a:r>
            <a:br>
              <a:rPr kumimoji="1" lang="zh-CN" altLang="en-US" sz="2700">
                <a:latin typeface="Times New Roman" charset="0"/>
              </a:rPr>
            </a:br>
            <a:endParaRPr kumimoji="1" lang="zh-CN" altLang="en-US"/>
          </a:p>
        </p:txBody>
      </p:sp>
      <p:sp>
        <p:nvSpPr>
          <p:cNvPr id="4" name="矩形 3"/>
          <p:cNvSpPr/>
          <p:nvPr/>
        </p:nvSpPr>
        <p:spPr>
          <a:xfrm>
            <a:off x="649447" y="1829214"/>
            <a:ext cx="7988808" cy="2062103"/>
          </a:xfrm>
          <a:prstGeom prst="rect">
            <a:avLst/>
          </a:prstGeom>
        </p:spPr>
        <p:txBody>
          <a:bodyPr wrap="square">
            <a:spAutoFit/>
          </a:bodyPr>
          <a:lstStyle/>
          <a:p>
            <a:pPr eaLnBrk="1" hangingPunct="1">
              <a:spcBef>
                <a:spcPct val="50000"/>
              </a:spcBef>
            </a:pPr>
            <a:r>
              <a:rPr kumimoji="1" lang="zh-CN" altLang="en-US" sz="1600" dirty="0">
                <a:latin typeface="Times New Roman" charset="0"/>
              </a:rPr>
              <a:t>分析问题的能力，特别是从计算和程序的角度。</a:t>
            </a:r>
          </a:p>
          <a:p>
            <a:pPr eaLnBrk="1" hangingPunct="1">
              <a:spcBef>
                <a:spcPct val="50000"/>
              </a:spcBef>
            </a:pPr>
            <a:r>
              <a:rPr kumimoji="1" lang="zh-CN" altLang="en-US" sz="1600" dirty="0">
                <a:latin typeface="Times New Roman" charset="0"/>
              </a:rPr>
              <a:t>掌握所用语言，熟悉语言的各种规定，形式和意义。</a:t>
            </a:r>
          </a:p>
          <a:p>
            <a:pPr eaLnBrk="1" hangingPunct="1">
              <a:spcBef>
                <a:spcPct val="50000"/>
              </a:spcBef>
            </a:pPr>
            <a:r>
              <a:rPr kumimoji="1" lang="zh-CN" altLang="en-US" sz="1600" dirty="0">
                <a:latin typeface="Times New Roman" charset="0"/>
              </a:rPr>
              <a:t>学会思考。解决同样问题，写的程序是否较简单？是否采用了合适的结构？是否清楚、易于阅读和理解？一些条件改变时，程序是否容易修改，以满足新要求？等等。</a:t>
            </a:r>
          </a:p>
          <a:p>
            <a:pPr eaLnBrk="1" hangingPunct="1">
              <a:spcBef>
                <a:spcPct val="50000"/>
              </a:spcBef>
            </a:pPr>
            <a:r>
              <a:rPr kumimoji="1" lang="zh-CN" altLang="en-US" sz="1600" dirty="0">
                <a:latin typeface="Times New Roman" charset="0"/>
              </a:rPr>
              <a:t>检查程序错误的能力。确认实际错误，弄清楚应当如何改正，这永远是编程序的人的事。</a:t>
            </a:r>
          </a:p>
          <a:p>
            <a:pPr eaLnBrk="1" hangingPunct="1">
              <a:spcBef>
                <a:spcPct val="50000"/>
              </a:spcBef>
            </a:pPr>
            <a:r>
              <a:rPr kumimoji="1" lang="zh-CN" altLang="en-US" sz="1600" dirty="0">
                <a:latin typeface="Times New Roman" charset="0"/>
              </a:rPr>
              <a:t>熟悉所使用的工具和环境。</a:t>
            </a:r>
          </a:p>
        </p:txBody>
      </p:sp>
      <p:sp>
        <p:nvSpPr>
          <p:cNvPr id="5" name="矩形 4"/>
          <p:cNvSpPr/>
          <p:nvPr/>
        </p:nvSpPr>
        <p:spPr>
          <a:xfrm>
            <a:off x="2064922" y="4853929"/>
            <a:ext cx="5109091" cy="461665"/>
          </a:xfrm>
          <a:prstGeom prst="rect">
            <a:avLst/>
          </a:prstGeom>
        </p:spPr>
        <p:txBody>
          <a:bodyPr wrap="none">
            <a:spAutoFit/>
          </a:bodyPr>
          <a:lstStyle/>
          <a:p>
            <a:r>
              <a:rPr lang="zh-CN" altLang="en-US" sz="2400" b="1">
                <a:solidFill>
                  <a:srgbClr val="C00000"/>
                </a:solidFill>
                <a:latin typeface="����" charset="0"/>
              </a:rPr>
              <a:t>纸上得来终觉浅，绝知此事要躬行。</a:t>
            </a:r>
            <a:endParaRPr lang="zh-CN" altLang="en-US" sz="2400">
              <a:solidFill>
                <a:srgbClr val="C00000"/>
              </a:solidFill>
            </a:endParaRPr>
          </a:p>
        </p:txBody>
      </p:sp>
      <p:sp>
        <p:nvSpPr>
          <p:cNvPr id="3" name="日期占位符 2"/>
          <p:cNvSpPr>
            <a:spLocks noGrp="1"/>
          </p:cNvSpPr>
          <p:nvPr>
            <p:ph type="dt" sz="half" idx="10"/>
          </p:nvPr>
        </p:nvSpPr>
        <p:spPr/>
        <p:txBody>
          <a:bodyPr/>
          <a:lstStyle/>
          <a:p>
            <a:fld id="{93D0D61A-AB43-D449-885A-91846448B013}" type="datetime1">
              <a:rPr kumimoji="1" lang="zh-CN" altLang="en-US" smtClean="0"/>
              <a:t>2021/10/7</a:t>
            </a:fld>
            <a:endParaRPr kumimoji="1" lang="zh-CN" altLang="en-US"/>
          </a:p>
        </p:txBody>
      </p:sp>
      <p:sp>
        <p:nvSpPr>
          <p:cNvPr id="6" name="幻灯片编号占位符 5"/>
          <p:cNvSpPr>
            <a:spLocks noGrp="1"/>
          </p:cNvSpPr>
          <p:nvPr>
            <p:ph type="sldNum" sz="quarter" idx="12"/>
          </p:nvPr>
        </p:nvSpPr>
        <p:spPr/>
        <p:txBody>
          <a:bodyPr/>
          <a:lstStyle/>
          <a:p>
            <a:fld id="{03082244-2753-C144-916B-A33981399B20}" type="slidenum">
              <a:rPr kumimoji="1" lang="zh-CN" altLang="en-US" smtClean="0"/>
              <a:t>34</a:t>
            </a:fld>
            <a:endParaRPr kumimoji="1" lang="zh-CN" altLang="en-US"/>
          </a:p>
        </p:txBody>
      </p:sp>
    </p:spTree>
    <p:extLst>
      <p:ext uri="{BB962C8B-B14F-4D97-AF65-F5344CB8AC3E}">
        <p14:creationId xmlns:p14="http://schemas.microsoft.com/office/powerpoint/2010/main" val="445968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2818D8-542C-7B48-8865-48D65169C786}"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35</a:t>
            </a:fld>
            <a:endParaRPr kumimoji="1" lang="zh-CN" altLang="en-US"/>
          </a:p>
        </p:txBody>
      </p:sp>
      <p:sp>
        <p:nvSpPr>
          <p:cNvPr id="5" name="矩形 4">
            <a:extLst>
              <a:ext uri="{FF2B5EF4-FFF2-40B4-BE49-F238E27FC236}">
                <a16:creationId xmlns:a16="http://schemas.microsoft.com/office/drawing/2014/main" id="{29770DB3-3D8E-4D46-AEB2-D6FA33496B18}"/>
              </a:ext>
            </a:extLst>
          </p:cNvPr>
          <p:cNvSpPr/>
          <p:nvPr/>
        </p:nvSpPr>
        <p:spPr>
          <a:xfrm>
            <a:off x="889279" y="1307020"/>
            <a:ext cx="7139353" cy="3931589"/>
          </a:xfrm>
          <a:prstGeom prst="rect">
            <a:avLst/>
          </a:prstGeom>
        </p:spPr>
        <p:txBody>
          <a:bodyPr wrap="square">
            <a:spAutoFit/>
          </a:bodyPr>
          <a:lstStyle/>
          <a:p>
            <a:pPr>
              <a:lnSpc>
                <a:spcPct val="150000"/>
              </a:lnSpc>
            </a:pPr>
            <a:r>
              <a:rPr lang="zh-CN" altLang="en-US" sz="1400" b="1"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参考资料</a:t>
            </a:r>
            <a:endParaRPr lang="en-US" altLang="zh-CN" sz="1400" b="1" dirty="0">
              <a:solidFill>
                <a:srgbClr val="3E4753"/>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endParaRPr lang="zh-CN" altLang="en-US"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[1] </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https://</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www.bell-labs.com</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usr</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dmr</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index.html</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里奇贝尔实验室主页</a:t>
            </a:r>
          </a:p>
          <a:p>
            <a:pPr>
              <a:lnSpc>
                <a:spcPct val="150000"/>
              </a:lnSpc>
            </a:pPr>
            <a:r>
              <a:rPr lang="en-US"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[2] </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https://</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www.bell-labs.com</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usr</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dmr</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chist.html</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 C</a:t>
            </a:r>
            <a:r>
              <a:rPr lang="zh-CN" altLang="en-US"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语言发展史</a:t>
            </a:r>
          </a:p>
          <a:p>
            <a:pPr>
              <a:lnSpc>
                <a:spcPct val="150000"/>
              </a:lnSpc>
            </a:pPr>
            <a:r>
              <a:rPr lang="en-US"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[3] </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https://</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www.bell-labs.com</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usr</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dmr</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/www/1stEdman.html Unix Programmer's Manual</a:t>
            </a:r>
          </a:p>
          <a:p>
            <a:pPr>
              <a:lnSpc>
                <a:spcPct val="150000"/>
              </a:lnSpc>
            </a:pP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[4] https://</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www.bell-labs.com</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usr</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dmr</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bcpl.html</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 Martin Richards's BCPL  Manual</a:t>
            </a:r>
          </a:p>
          <a:p>
            <a:pPr>
              <a:lnSpc>
                <a:spcPct val="150000"/>
              </a:lnSpc>
            </a:pP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[5] https://</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www.levenez.com</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/lang/  Computer Languages History</a:t>
            </a:r>
          </a:p>
          <a:p>
            <a:pPr>
              <a:lnSpc>
                <a:spcPct val="150000"/>
              </a:lnSpc>
            </a:pP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[6] https://</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www.levenez.com</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unix</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  Unix History</a:t>
            </a:r>
          </a:p>
          <a:p>
            <a:pPr>
              <a:lnSpc>
                <a:spcPct val="150000"/>
              </a:lnSpc>
            </a:pP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[7] https://</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minnie.tuhs.org</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cgi</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-bin/</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utree.pl</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 The Unix Tree(</a:t>
            </a:r>
            <a:r>
              <a:rPr lang="zh-CN" altLang="en-US"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可以看到很多老系统的源代码</a:t>
            </a:r>
            <a:r>
              <a:rPr lang="en-US"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p>
          <a:p>
            <a:pPr>
              <a:lnSpc>
                <a:spcPct val="150000"/>
              </a:lnSpc>
            </a:pPr>
            <a:r>
              <a:rPr lang="en-US"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[8] </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https://</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zh.wikipedia.org</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/wiki/</a:t>
            </a:r>
            <a:r>
              <a:rPr lang="zh-CN" altLang="en-US"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丹尼斯</a:t>
            </a:r>
            <a:r>
              <a:rPr lang="en-US"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里奇</a:t>
            </a:r>
          </a:p>
          <a:p>
            <a:pPr>
              <a:lnSpc>
                <a:spcPct val="150000"/>
              </a:lnSpc>
            </a:pPr>
            <a:r>
              <a:rPr lang="en-US"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[9] </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https://</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www.tiobe.com</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tiobe</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-index/  TIOBE</a:t>
            </a:r>
          </a:p>
          <a:p>
            <a:pPr>
              <a:lnSpc>
                <a:spcPct val="150000"/>
              </a:lnSpc>
            </a:pP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[10] http://</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web.eah-jena.de</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1400" dirty="0" err="1">
                <a:solidFill>
                  <a:srgbClr val="3E4753"/>
                </a:solidFill>
                <a:latin typeface="Times New Roman" panose="02020603050405020304" pitchFamily="18" charset="0"/>
                <a:ea typeface="SimSun" panose="02010600030101010101" pitchFamily="2" charset="-122"/>
                <a:cs typeface="Times New Roman" panose="02020603050405020304" pitchFamily="18" charset="0"/>
              </a:rPr>
              <a:t>kleine</a:t>
            </a:r>
            <a:r>
              <a:rPr lang="en" altLang="zh-CN" sz="1400" dirty="0">
                <a:solidFill>
                  <a:srgbClr val="3E4753"/>
                </a:solidFill>
                <a:latin typeface="Times New Roman" panose="02020603050405020304" pitchFamily="18" charset="0"/>
                <a:ea typeface="SimSun" panose="02010600030101010101" pitchFamily="2" charset="-122"/>
                <a:cs typeface="Times New Roman" panose="02020603050405020304" pitchFamily="18" charset="0"/>
              </a:rPr>
              <a:t>/history/ Historic Documents in Computer Science</a:t>
            </a:r>
            <a:endParaRPr lang="en" altLang="zh-CN" sz="1400" b="0" i="0" dirty="0">
              <a:solidFill>
                <a:srgbClr val="3E4753"/>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96253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7350" y="2456892"/>
            <a:ext cx="5829300" cy="1207008"/>
          </a:xfrm>
        </p:spPr>
        <p:txBody>
          <a:bodyPr/>
          <a:lstStyle/>
          <a:p>
            <a:pPr algn="ctr"/>
            <a:r>
              <a:rPr lang="en-US" altLang="zh-CN" dirty="0"/>
              <a:t>Thanks</a:t>
            </a:r>
            <a:r>
              <a:rPr lang="zh-CN" altLang="en-US" dirty="0"/>
              <a:t> </a:t>
            </a:r>
            <a:r>
              <a:rPr lang="en-US" altLang="zh-CN" dirty="0"/>
              <a:t>for</a:t>
            </a:r>
            <a:r>
              <a:rPr lang="zh-CN" altLang="en-US" dirty="0"/>
              <a:t> </a:t>
            </a:r>
            <a:r>
              <a:rPr lang="en-US" altLang="zh-CN" dirty="0"/>
              <a:t>Thanking</a:t>
            </a:r>
            <a:r>
              <a:rPr lang="zh-CN" altLang="en-US" dirty="0"/>
              <a:t> </a:t>
            </a:r>
            <a:endParaRPr kumimoji="1" lang="zh-CN" altLang="en-US" dirty="0"/>
          </a:p>
        </p:txBody>
      </p:sp>
      <p:sp>
        <p:nvSpPr>
          <p:cNvPr id="3" name="日期占位符 2"/>
          <p:cNvSpPr>
            <a:spLocks noGrp="1"/>
          </p:cNvSpPr>
          <p:nvPr>
            <p:ph type="dt" sz="half" idx="10"/>
          </p:nvPr>
        </p:nvSpPr>
        <p:spPr/>
        <p:txBody>
          <a:bodyPr/>
          <a:lstStyle/>
          <a:p>
            <a:fld id="{B0C471B1-4D2A-164C-8D0B-76F4FC7C2CFB}" type="datetime1">
              <a:rPr kumimoji="1" lang="zh-CN" altLang="en-US" smtClean="0"/>
              <a:t>2021/10/7</a:t>
            </a:fld>
            <a:endParaRPr kumimoji="1" lang="zh-CN" altLang="en-US"/>
          </a:p>
        </p:txBody>
      </p:sp>
      <p:sp>
        <p:nvSpPr>
          <p:cNvPr id="4" name="幻灯片编号占位符 3"/>
          <p:cNvSpPr>
            <a:spLocks noGrp="1"/>
          </p:cNvSpPr>
          <p:nvPr>
            <p:ph type="sldNum" sz="quarter" idx="12"/>
          </p:nvPr>
        </p:nvSpPr>
        <p:spPr/>
        <p:txBody>
          <a:bodyPr/>
          <a:lstStyle/>
          <a:p>
            <a:fld id="{03082244-2753-C144-916B-A33981399B20}" type="slidenum">
              <a:rPr kumimoji="1" lang="zh-CN" altLang="en-US" smtClean="0"/>
              <a:t>36</a:t>
            </a:fld>
            <a:endParaRPr kumimoji="1" lang="zh-CN" altLang="en-US"/>
          </a:p>
        </p:txBody>
      </p:sp>
    </p:spTree>
    <p:extLst>
      <p:ext uri="{BB962C8B-B14F-4D97-AF65-F5344CB8AC3E}">
        <p14:creationId xmlns:p14="http://schemas.microsoft.com/office/powerpoint/2010/main" val="1677654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38115" y="1025609"/>
            <a:ext cx="5832648" cy="1015663"/>
          </a:xfrm>
          <a:prstGeom prst="rect">
            <a:avLst/>
          </a:prstGeom>
        </p:spPr>
        <p:txBody>
          <a:bodyPr wrap="square">
            <a:spAutoFit/>
          </a:bodyPr>
          <a:lstStyle/>
          <a:p>
            <a:r>
              <a:rPr lang="zh-CN" altLang="zh-CN" sz="1600" dirty="0"/>
              <a:t>张雷</a:t>
            </a:r>
            <a:r>
              <a:rPr lang="zh-CN" altLang="en-US" sz="1600" dirty="0"/>
              <a:t>，</a:t>
            </a:r>
            <a:r>
              <a:rPr lang="zh-CN" altLang="zh-CN" sz="1600" dirty="0"/>
              <a:t>博士，男，</a:t>
            </a:r>
            <a:r>
              <a:rPr lang="zh-CN" altLang="en-US" sz="1600" dirty="0"/>
              <a:t>白羊座</a:t>
            </a:r>
            <a:r>
              <a:rPr lang="zh-CN" altLang="zh-CN" sz="1600" dirty="0"/>
              <a:t>。长期从事信息存储理论和技术研究，在国内外刊物和会议发表论文</a:t>
            </a:r>
            <a:r>
              <a:rPr lang="en-US" altLang="zh-CN" sz="1600" dirty="0"/>
              <a:t>10</a:t>
            </a:r>
            <a:r>
              <a:rPr lang="zh-CN" altLang="zh-CN" sz="1600" dirty="0"/>
              <a:t>余篇，参与编写了</a:t>
            </a:r>
            <a:r>
              <a:rPr lang="en-US" altLang="zh-CN" sz="1600" dirty="0"/>
              <a:t>1</a:t>
            </a:r>
            <a:r>
              <a:rPr lang="zh-CN" altLang="zh-CN" sz="1600" dirty="0"/>
              <a:t>本教程和</a:t>
            </a:r>
            <a:r>
              <a:rPr lang="en-US" altLang="zh-CN" sz="1600" dirty="0"/>
              <a:t>1</a:t>
            </a:r>
            <a:r>
              <a:rPr lang="zh-CN" altLang="zh-CN" sz="1600" dirty="0"/>
              <a:t>本专著，获软件著作权</a:t>
            </a:r>
            <a:r>
              <a:rPr lang="en-US" altLang="zh-CN" sz="1600" dirty="0"/>
              <a:t>1</a:t>
            </a:r>
            <a:r>
              <a:rPr lang="zh-CN" altLang="zh-CN" sz="1600" dirty="0"/>
              <a:t>项、已授权国家发明专利</a:t>
            </a:r>
            <a:r>
              <a:rPr lang="en-US" altLang="zh-CN" sz="1600" dirty="0"/>
              <a:t>4</a:t>
            </a:r>
            <a:r>
              <a:rPr lang="zh-CN" altLang="zh-CN" sz="1600" dirty="0"/>
              <a:t>项。</a:t>
            </a:r>
            <a:endParaRPr lang="en-US" altLang="zh-CN" sz="1600" dirty="0"/>
          </a:p>
          <a:p>
            <a:endParaRPr lang="en-US" altLang="zh-CN" sz="1200" dirty="0"/>
          </a:p>
        </p:txBody>
      </p:sp>
      <p:pic>
        <p:nvPicPr>
          <p:cNvPr id="10" name="图片 9"/>
          <p:cNvPicPr>
            <a:picLocks noChangeAspect="1"/>
          </p:cNvPicPr>
          <p:nvPr/>
        </p:nvPicPr>
        <p:blipFill>
          <a:blip r:embed="rId3"/>
          <a:stretch>
            <a:fillRect/>
          </a:stretch>
        </p:blipFill>
        <p:spPr>
          <a:xfrm>
            <a:off x="1223629" y="2556376"/>
            <a:ext cx="2395603" cy="607929"/>
          </a:xfrm>
          <a:prstGeom prst="rect">
            <a:avLst/>
          </a:prstGeom>
        </p:spPr>
      </p:pic>
      <p:sp>
        <p:nvSpPr>
          <p:cNvPr id="11" name="TextBox 7"/>
          <p:cNvSpPr>
            <a:spLocks noChangeArrowheads="1"/>
          </p:cNvSpPr>
          <p:nvPr/>
        </p:nvSpPr>
        <p:spPr bwMode="auto">
          <a:xfrm>
            <a:off x="1670450" y="3241457"/>
            <a:ext cx="1704621" cy="18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711" tIns="12855" rIns="25711" bIns="12855">
            <a:spAutoFit/>
          </a:bodyPr>
          <a:lstStyle/>
          <a:p>
            <a:pPr>
              <a:defRPr/>
            </a:pPr>
            <a:r>
              <a:rPr lang="zh-CN" altLang="en-US" sz="1050" b="1" dirty="0">
                <a:solidFill>
                  <a:srgbClr val="C00000"/>
                </a:solidFill>
                <a:latin typeface="方正兰亭黑_GBK" pitchFamily="2" charset="-122"/>
                <a:ea typeface="方正兰亭黑_GBK" pitchFamily="2" charset="-122"/>
                <a:sym typeface="方正大黑简体" pitchFamily="2" charset="-122"/>
              </a:rPr>
              <a:t>工学学士 计算机科学与技术</a:t>
            </a:r>
          </a:p>
        </p:txBody>
      </p:sp>
      <p:pic>
        <p:nvPicPr>
          <p:cNvPr id="12" name="图片 11"/>
          <p:cNvPicPr>
            <a:picLocks noChangeAspect="1"/>
          </p:cNvPicPr>
          <p:nvPr/>
        </p:nvPicPr>
        <p:blipFill>
          <a:blip r:embed="rId4"/>
          <a:stretch>
            <a:fillRect/>
          </a:stretch>
        </p:blipFill>
        <p:spPr>
          <a:xfrm>
            <a:off x="3564770" y="1968374"/>
            <a:ext cx="2047520" cy="1193300"/>
          </a:xfrm>
          <a:prstGeom prst="rect">
            <a:avLst/>
          </a:prstGeom>
        </p:spPr>
      </p:pic>
      <p:pic>
        <p:nvPicPr>
          <p:cNvPr id="13" name="图片 12"/>
          <p:cNvPicPr>
            <a:picLocks noChangeAspect="1"/>
          </p:cNvPicPr>
          <p:nvPr/>
        </p:nvPicPr>
        <p:blipFill>
          <a:blip r:embed="rId4"/>
          <a:stretch>
            <a:fillRect/>
          </a:stretch>
        </p:blipFill>
        <p:spPr>
          <a:xfrm>
            <a:off x="5544108" y="1982919"/>
            <a:ext cx="2047520" cy="1193300"/>
          </a:xfrm>
          <a:prstGeom prst="rect">
            <a:avLst/>
          </a:prstGeom>
        </p:spPr>
      </p:pic>
      <p:sp>
        <p:nvSpPr>
          <p:cNvPr id="14" name="TextBox 7"/>
          <p:cNvSpPr>
            <a:spLocks noChangeArrowheads="1"/>
          </p:cNvSpPr>
          <p:nvPr/>
        </p:nvSpPr>
        <p:spPr bwMode="auto">
          <a:xfrm>
            <a:off x="3792336" y="3241288"/>
            <a:ext cx="1569968" cy="18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711" tIns="12855" rIns="25711" bIns="12855">
            <a:spAutoFit/>
          </a:bodyPr>
          <a:lstStyle/>
          <a:p>
            <a:pPr>
              <a:defRPr/>
            </a:pPr>
            <a:r>
              <a:rPr lang="zh-CN" altLang="en-US" sz="1050" b="1" dirty="0">
                <a:solidFill>
                  <a:srgbClr val="C00000"/>
                </a:solidFill>
                <a:latin typeface="方正兰亭黑_GBK" pitchFamily="2" charset="-122"/>
                <a:ea typeface="方正兰亭黑_GBK" pitchFamily="2" charset="-122"/>
                <a:sym typeface="方正大黑简体" pitchFamily="2" charset="-122"/>
              </a:rPr>
              <a:t>工学硕士 计算机应用技术</a:t>
            </a:r>
          </a:p>
        </p:txBody>
      </p:sp>
      <p:sp>
        <p:nvSpPr>
          <p:cNvPr id="15" name="TextBox 7"/>
          <p:cNvSpPr>
            <a:spLocks noChangeArrowheads="1"/>
          </p:cNvSpPr>
          <p:nvPr/>
        </p:nvSpPr>
        <p:spPr bwMode="auto">
          <a:xfrm>
            <a:off x="5729676" y="3232929"/>
            <a:ext cx="1569968" cy="18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5711" tIns="12855" rIns="25711" bIns="12855">
            <a:spAutoFit/>
          </a:bodyPr>
          <a:lstStyle/>
          <a:p>
            <a:pPr>
              <a:defRPr/>
            </a:pPr>
            <a:r>
              <a:rPr lang="zh-CN" altLang="en-US" sz="1050" b="1" dirty="0">
                <a:solidFill>
                  <a:srgbClr val="C00000"/>
                </a:solidFill>
                <a:latin typeface="方正兰亭黑_GBK" pitchFamily="2" charset="-122"/>
                <a:ea typeface="方正兰亭黑_GBK" pitchFamily="2" charset="-122"/>
                <a:sym typeface="方正大黑简体" pitchFamily="2" charset="-122"/>
              </a:rPr>
              <a:t>工学博士 通信与信息系统</a:t>
            </a:r>
          </a:p>
        </p:txBody>
      </p:sp>
      <p:sp>
        <p:nvSpPr>
          <p:cNvPr id="16" name="矩形 15"/>
          <p:cNvSpPr/>
          <p:nvPr/>
        </p:nvSpPr>
        <p:spPr>
          <a:xfrm>
            <a:off x="1650481" y="3744135"/>
            <a:ext cx="5854078" cy="1384995"/>
          </a:xfrm>
          <a:prstGeom prst="rect">
            <a:avLst/>
          </a:prstGeom>
        </p:spPr>
        <p:txBody>
          <a:bodyPr wrap="square">
            <a:spAutoFit/>
          </a:bodyPr>
          <a:lstStyle/>
          <a:p>
            <a:r>
              <a:rPr lang="zh-CN" altLang="zh-CN" sz="1200" dirty="0"/>
              <a:t>参与国家</a:t>
            </a:r>
            <a:r>
              <a:rPr lang="en-US" altLang="zh-CN" sz="1200" dirty="0"/>
              <a:t>863</a:t>
            </a:r>
            <a:r>
              <a:rPr lang="zh-CN" altLang="zh-CN" sz="1200" dirty="0"/>
              <a:t>计划项目</a:t>
            </a:r>
            <a:r>
              <a:rPr lang="en-US" altLang="zh-CN" sz="1200" dirty="0"/>
              <a:t>1 </a:t>
            </a:r>
            <a:r>
              <a:rPr lang="zh-CN" altLang="zh-CN" sz="1200" dirty="0"/>
              <a:t>项、参与国家科技支撑计划项目</a:t>
            </a:r>
            <a:r>
              <a:rPr lang="en-US" altLang="zh-CN" sz="1200" dirty="0"/>
              <a:t>1</a:t>
            </a:r>
            <a:r>
              <a:rPr lang="zh-CN" altLang="zh-CN" sz="1200" dirty="0"/>
              <a:t>项，参与国家自然科学基金项目</a:t>
            </a:r>
            <a:r>
              <a:rPr lang="en-US" altLang="zh-CN" sz="1200" dirty="0"/>
              <a:t>1</a:t>
            </a:r>
            <a:r>
              <a:rPr lang="zh-CN" altLang="zh-CN" sz="1200" dirty="0"/>
              <a:t>项、参与发改委</a:t>
            </a:r>
            <a:r>
              <a:rPr lang="en-US" altLang="zh-CN" sz="1200" dirty="0"/>
              <a:t>CNGI</a:t>
            </a:r>
            <a:r>
              <a:rPr lang="zh-CN" altLang="zh-CN" sz="1200" dirty="0"/>
              <a:t>项目</a:t>
            </a:r>
            <a:r>
              <a:rPr lang="en-US" altLang="zh-CN" sz="1200" dirty="0"/>
              <a:t>1</a:t>
            </a:r>
            <a:r>
              <a:rPr lang="zh-CN" altLang="zh-CN" sz="1200" dirty="0"/>
              <a:t>项。其中，作为核心研究人员参与研发的</a:t>
            </a:r>
            <a:r>
              <a:rPr lang="en-US" altLang="zh-CN" sz="1200" dirty="0"/>
              <a:t>PB</a:t>
            </a:r>
            <a:r>
              <a:rPr lang="zh-CN" altLang="zh-CN" sz="1200" dirty="0"/>
              <a:t>级高性能海量存储系统是国内第一个研制成功的多控制器和全交换体系结构的存储系统，可以满足云计算、高性能计算、门户网站、文件服务、数字媒体等多个领域的应用。系统数据管理规模高达</a:t>
            </a:r>
            <a:r>
              <a:rPr lang="en-US" altLang="zh-CN" sz="1200" dirty="0"/>
              <a:t>32PB</a:t>
            </a:r>
            <a:r>
              <a:rPr lang="zh-CN" altLang="zh-CN" sz="1200" dirty="0"/>
              <a:t>，支持</a:t>
            </a:r>
            <a:r>
              <a:rPr lang="en-US" altLang="zh-CN" sz="1200" dirty="0"/>
              <a:t>6000</a:t>
            </a:r>
            <a:r>
              <a:rPr lang="zh-CN" altLang="zh-CN" sz="1200" dirty="0"/>
              <a:t>并发访问、</a:t>
            </a:r>
            <a:r>
              <a:rPr lang="en-US" altLang="zh-CN" sz="1200" dirty="0"/>
              <a:t>10</a:t>
            </a:r>
            <a:r>
              <a:rPr lang="zh-CN" altLang="zh-CN" sz="1200" dirty="0"/>
              <a:t>亿级别文件检索，可满足国防、医疗、电信等关乎国家安全的关键行业核心业务系统的大容量、高性能、高可靠性要求。目前该存储系统已经在国家各个关键行业得到应用。</a:t>
            </a:r>
            <a:endParaRPr lang="zh-CN" altLang="en-US" sz="1200" dirty="0"/>
          </a:p>
        </p:txBody>
      </p:sp>
      <p:sp>
        <p:nvSpPr>
          <p:cNvPr id="2" name="日期占位符 1"/>
          <p:cNvSpPr>
            <a:spLocks noGrp="1"/>
          </p:cNvSpPr>
          <p:nvPr>
            <p:ph type="dt" sz="half" idx="10"/>
          </p:nvPr>
        </p:nvSpPr>
        <p:spPr/>
        <p:txBody>
          <a:bodyPr/>
          <a:lstStyle/>
          <a:p>
            <a:fld id="{432C62D3-1F75-A24C-B281-31F1FE62D3FB}"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37</a:t>
            </a:fld>
            <a:endParaRPr kumimoji="1" lang="zh-CN" altLang="en-US"/>
          </a:p>
        </p:txBody>
      </p:sp>
    </p:spTree>
    <p:extLst>
      <p:ext uri="{BB962C8B-B14F-4D97-AF65-F5344CB8AC3E}">
        <p14:creationId xmlns:p14="http://schemas.microsoft.com/office/powerpoint/2010/main" val="3047752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0">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6229681"/>
            <a:ext cx="342900" cy="457200"/>
            <a:chOff x="11361456" y="6195813"/>
            <a:chExt cx="548640" cy="548640"/>
          </a:xfrm>
        </p:grpSpPr>
        <p:sp>
          <p:nvSpPr>
            <p:cNvPr id="12" name="Oval 11">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3" name="Oval 12">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5" name="Rectangle 14">
            <a:extLst>
              <a:ext uri="{FF2B5EF4-FFF2-40B4-BE49-F238E27FC236}">
                <a16:creationId xmlns:a16="http://schemas.microsoft.com/office/drawing/2014/main" id="{FA09304C-28F7-4E8D-883F-50432A7C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AD6DE7-4C8D-496F-A9FF-3442D00D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447C25D7-975B-4E64-A3A6-AA09C5795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图形用户界面&#10;&#10;描述已自动生成">
            <a:extLst>
              <a:ext uri="{FF2B5EF4-FFF2-40B4-BE49-F238E27FC236}">
                <a16:creationId xmlns:a16="http://schemas.microsoft.com/office/drawing/2014/main" id="{62FB66F1-79BC-2B4B-A6AF-1235ED1351E8}"/>
              </a:ext>
            </a:extLst>
          </p:cNvPr>
          <p:cNvPicPr>
            <a:picLocks noChangeAspect="1"/>
          </p:cNvPicPr>
          <p:nvPr/>
        </p:nvPicPr>
        <p:blipFill rotWithShape="1">
          <a:blip r:embed="rId6"/>
          <a:srcRect l="7954" r="11301"/>
          <a:stretch/>
        </p:blipFill>
        <p:spPr>
          <a:xfrm>
            <a:off x="482600" y="643467"/>
            <a:ext cx="8178799" cy="5571066"/>
          </a:xfrm>
          <a:prstGeom prst="rect">
            <a:avLst/>
          </a:prstGeom>
        </p:spPr>
      </p:pic>
      <p:sp>
        <p:nvSpPr>
          <p:cNvPr id="4" name="日期占位符 3">
            <a:extLst>
              <a:ext uri="{FF2B5EF4-FFF2-40B4-BE49-F238E27FC236}">
                <a16:creationId xmlns:a16="http://schemas.microsoft.com/office/drawing/2014/main" id="{4EA0E3D2-A0AE-6A49-AFEE-31E1641349DF}"/>
              </a:ext>
            </a:extLst>
          </p:cNvPr>
          <p:cNvSpPr>
            <a:spLocks noGrp="1"/>
          </p:cNvSpPr>
          <p:nvPr>
            <p:ph type="dt" sz="half" idx="10"/>
          </p:nvPr>
        </p:nvSpPr>
        <p:spPr>
          <a:xfrm>
            <a:off x="5973318" y="6368646"/>
            <a:ext cx="2455164" cy="365125"/>
          </a:xfrm>
        </p:spPr>
        <p:txBody>
          <a:bodyPr vert="horz" lIns="91440" tIns="45720" rIns="91440" bIns="45720" rtlCol="0" anchor="ctr">
            <a:normAutofit/>
          </a:bodyPr>
          <a:lstStyle/>
          <a:p>
            <a:pPr defTabSz="457200">
              <a:spcAft>
                <a:spcPts val="600"/>
              </a:spcAft>
            </a:pPr>
            <a:fld id="{93B3507A-81BD-4F45-8432-B051BA992383}" type="datetime1">
              <a:rPr kumimoji="1" lang="en-US" altLang="zh-CN" sz="1100" smtClean="0">
                <a:solidFill>
                  <a:schemeClr val="tx2"/>
                </a:solidFill>
              </a:rPr>
              <a:pPr defTabSz="457200">
                <a:spcAft>
                  <a:spcPts val="600"/>
                </a:spcAft>
              </a:pPr>
              <a:t>10/7/21</a:t>
            </a:fld>
            <a:endParaRPr kumimoji="1" lang="en-US" altLang="zh-CN" sz="1100">
              <a:solidFill>
                <a:schemeClr val="tx2"/>
              </a:solidFill>
            </a:endParaRPr>
          </a:p>
        </p:txBody>
      </p:sp>
      <p:sp>
        <p:nvSpPr>
          <p:cNvPr id="5" name="灯片编号占位符 4">
            <a:extLst>
              <a:ext uri="{FF2B5EF4-FFF2-40B4-BE49-F238E27FC236}">
                <a16:creationId xmlns:a16="http://schemas.microsoft.com/office/drawing/2014/main" id="{2DD29183-C50F-F246-AE38-F6FA72E6C7FC}"/>
              </a:ext>
            </a:extLst>
          </p:cNvPr>
          <p:cNvSpPr>
            <a:spLocks noGrp="1"/>
          </p:cNvSpPr>
          <p:nvPr>
            <p:ph type="sldNum" sz="quarter" idx="12"/>
          </p:nvPr>
        </p:nvSpPr>
        <p:spPr>
          <a:xfrm>
            <a:off x="8483346" y="6368646"/>
            <a:ext cx="480060" cy="365125"/>
          </a:xfrm>
        </p:spPr>
        <p:txBody>
          <a:bodyPr vert="horz" lIns="91440" tIns="45720" rIns="91440" bIns="45720" rtlCol="0" anchor="ctr">
            <a:normAutofit/>
          </a:bodyPr>
          <a:lstStyle/>
          <a:p>
            <a:pPr defTabSz="457200">
              <a:spcAft>
                <a:spcPts val="600"/>
              </a:spcAft>
            </a:pPr>
            <a:fld id="{03082244-2753-C144-916B-A33981399B20}" type="slidenum">
              <a:rPr kumimoji="1" lang="en-US" altLang="zh-CN" sz="1400">
                <a:solidFill>
                  <a:schemeClr val="tx2"/>
                </a:solidFill>
                <a:latin typeface="+mj-lt"/>
              </a:rPr>
              <a:pPr defTabSz="457200">
                <a:spcAft>
                  <a:spcPts val="600"/>
                </a:spcAft>
              </a:pPr>
              <a:t>4</a:t>
            </a:fld>
            <a:endParaRPr kumimoji="1" lang="en-US" altLang="zh-CN" sz="1400">
              <a:solidFill>
                <a:schemeClr val="tx2"/>
              </a:solidFill>
              <a:latin typeface="+mj-lt"/>
            </a:endParaRPr>
          </a:p>
        </p:txBody>
      </p:sp>
    </p:spTree>
    <p:extLst>
      <p:ext uri="{BB962C8B-B14F-4D97-AF65-F5344CB8AC3E}">
        <p14:creationId xmlns:p14="http://schemas.microsoft.com/office/powerpoint/2010/main" val="373866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a:t>计算机</a:t>
            </a:r>
            <a:endParaRPr lang="en-US" altLang="zh-CN"/>
          </a:p>
        </p:txBody>
      </p:sp>
      <p:sp>
        <p:nvSpPr>
          <p:cNvPr id="10243" name="Rectangle 3"/>
          <p:cNvSpPr>
            <a:spLocks noGrp="1" noChangeArrowheads="1"/>
          </p:cNvSpPr>
          <p:nvPr>
            <p:ph idx="1"/>
          </p:nvPr>
        </p:nvSpPr>
        <p:spPr>
          <a:xfrm>
            <a:off x="685800" y="2011238"/>
            <a:ext cx="7772400" cy="4050792"/>
          </a:xfrm>
        </p:spPr>
        <p:txBody>
          <a:bodyPr/>
          <a:lstStyle/>
          <a:p>
            <a:r>
              <a:rPr lang="zh-CN" altLang="en-US" b="0" dirty="0"/>
              <a:t>计算机是用来延伸人的能力的工具，需要人来驾驭</a:t>
            </a:r>
          </a:p>
          <a:p>
            <a:r>
              <a:rPr lang="zh-CN" altLang="en-US" b="0" dirty="0"/>
              <a:t>我们的职责是让非计算机专业的人更容易使用它</a:t>
            </a:r>
          </a:p>
          <a:p>
            <a:r>
              <a:rPr lang="zh-CN" altLang="en-US" b="0" dirty="0"/>
              <a:t>完成这一目标的主要手段之一就是</a:t>
            </a:r>
            <a:br>
              <a:rPr lang="zh-CN" altLang="en-US" b="0" dirty="0"/>
            </a:br>
            <a:r>
              <a:rPr lang="zh-CN" altLang="en-US" b="0" dirty="0">
                <a:latin typeface="Times New Roman" charset="0"/>
              </a:rPr>
              <a:t>“</a:t>
            </a:r>
            <a:r>
              <a:rPr lang="zh-CN" altLang="en-US" b="0" i="1" u="sng" dirty="0">
                <a:solidFill>
                  <a:srgbClr val="000000"/>
                </a:solidFill>
              </a:rPr>
              <a:t>编程</a:t>
            </a:r>
            <a:r>
              <a:rPr lang="zh-CN" altLang="en-US" b="0" dirty="0"/>
              <a:t>（</a:t>
            </a:r>
            <a:r>
              <a:rPr lang="en-US" altLang="zh-CN" b="0" dirty="0"/>
              <a:t>Programming</a:t>
            </a:r>
            <a:r>
              <a:rPr lang="zh-CN" altLang="en-US" b="0" dirty="0"/>
              <a:t>）</a:t>
            </a:r>
            <a:r>
              <a:rPr lang="zh-CN" altLang="en-US" b="0" dirty="0">
                <a:latin typeface="Times New Roman" charset="0"/>
              </a:rPr>
              <a:t>”</a:t>
            </a:r>
            <a:endParaRPr lang="en-US" altLang="zh-CN" b="0" dirty="0"/>
          </a:p>
        </p:txBody>
      </p:sp>
      <p:pic>
        <p:nvPicPr>
          <p:cNvPr id="2" name="图片 1"/>
          <p:cNvPicPr>
            <a:picLocks noChangeAspect="1"/>
          </p:cNvPicPr>
          <p:nvPr/>
        </p:nvPicPr>
        <p:blipFill>
          <a:blip r:embed="rId3"/>
          <a:stretch>
            <a:fillRect/>
          </a:stretch>
        </p:blipFill>
        <p:spPr>
          <a:xfrm>
            <a:off x="4199875" y="3393196"/>
            <a:ext cx="4007692" cy="2504808"/>
          </a:xfrm>
          <a:prstGeom prst="rect">
            <a:avLst/>
          </a:prstGeom>
        </p:spPr>
      </p:pic>
      <p:sp>
        <p:nvSpPr>
          <p:cNvPr id="3" name="日期占位符 2"/>
          <p:cNvSpPr>
            <a:spLocks noGrp="1"/>
          </p:cNvSpPr>
          <p:nvPr>
            <p:ph type="dt" sz="half" idx="10"/>
          </p:nvPr>
        </p:nvSpPr>
        <p:spPr/>
        <p:txBody>
          <a:bodyPr/>
          <a:lstStyle/>
          <a:p>
            <a:fld id="{ABC90531-1DCE-1842-882C-C7FC19487612}" type="datetime1">
              <a:rPr kumimoji="1" lang="zh-CN" altLang="en-US" smtClean="0"/>
              <a:t>2021/10/7</a:t>
            </a:fld>
            <a:endParaRPr kumimoji="1" lang="zh-CN" altLang="en-US"/>
          </a:p>
        </p:txBody>
      </p:sp>
      <p:sp>
        <p:nvSpPr>
          <p:cNvPr id="4" name="幻灯片编号占位符 3"/>
          <p:cNvSpPr>
            <a:spLocks noGrp="1"/>
          </p:cNvSpPr>
          <p:nvPr>
            <p:ph type="sldNum" sz="quarter" idx="12"/>
          </p:nvPr>
        </p:nvSpPr>
        <p:spPr/>
        <p:txBody>
          <a:bodyPr/>
          <a:lstStyle/>
          <a:p>
            <a:fld id="{03082244-2753-C144-916B-A33981399B20}" type="slidenum">
              <a:rPr kumimoji="1" lang="zh-CN" altLang="en-US" smtClean="0"/>
              <a:t>5</a:t>
            </a:fld>
            <a:endParaRPr kumimoji="1" lang="zh-CN" altLang="en-US"/>
          </a:p>
        </p:txBody>
      </p:sp>
    </p:spTree>
    <p:extLst>
      <p:ext uri="{BB962C8B-B14F-4D97-AF65-F5344CB8AC3E}">
        <p14:creationId xmlns:p14="http://schemas.microsoft.com/office/powerpoint/2010/main" val="75399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C507A-FA46-9548-A7D9-E2D444AB3D67}"/>
              </a:ext>
            </a:extLst>
          </p:cNvPr>
          <p:cNvSpPr>
            <a:spLocks noGrp="1"/>
          </p:cNvSpPr>
          <p:nvPr>
            <p:ph type="title"/>
          </p:nvPr>
        </p:nvSpPr>
        <p:spPr>
          <a:xfrm>
            <a:off x="675132" y="2624328"/>
            <a:ext cx="7772400" cy="1609344"/>
          </a:xfrm>
        </p:spPr>
        <p:txBody>
          <a:bodyPr/>
          <a:lstStyle/>
          <a:p>
            <a:pPr algn="ctr"/>
            <a:r>
              <a:rPr kumimoji="1" lang="zh-CN" altLang="en-US" dirty="0"/>
              <a:t>二、编码与软件</a:t>
            </a:r>
          </a:p>
        </p:txBody>
      </p:sp>
      <p:sp>
        <p:nvSpPr>
          <p:cNvPr id="4" name="日期占位符 3">
            <a:extLst>
              <a:ext uri="{FF2B5EF4-FFF2-40B4-BE49-F238E27FC236}">
                <a16:creationId xmlns:a16="http://schemas.microsoft.com/office/drawing/2014/main" id="{48893E6A-6776-6046-80C5-16FBEECC4736}"/>
              </a:ext>
            </a:extLst>
          </p:cNvPr>
          <p:cNvSpPr>
            <a:spLocks noGrp="1"/>
          </p:cNvSpPr>
          <p:nvPr>
            <p:ph type="dt" sz="half" idx="10"/>
          </p:nvPr>
        </p:nvSpPr>
        <p:spPr/>
        <p:txBody>
          <a:bodyPr/>
          <a:lstStyle/>
          <a:p>
            <a:fld id="{93B3507A-81BD-4F45-8432-B051BA992383}" type="datetime1">
              <a:rPr kumimoji="1" lang="zh-CN" altLang="en-US" smtClean="0"/>
              <a:t>2021/10/7</a:t>
            </a:fld>
            <a:endParaRPr kumimoji="1" lang="zh-CN" altLang="en-US"/>
          </a:p>
        </p:txBody>
      </p:sp>
      <p:sp>
        <p:nvSpPr>
          <p:cNvPr id="5" name="灯片编号占位符 4">
            <a:extLst>
              <a:ext uri="{FF2B5EF4-FFF2-40B4-BE49-F238E27FC236}">
                <a16:creationId xmlns:a16="http://schemas.microsoft.com/office/drawing/2014/main" id="{91DF8390-05C9-9447-803E-98081C4A8DF3}"/>
              </a:ext>
            </a:extLst>
          </p:cNvPr>
          <p:cNvSpPr>
            <a:spLocks noGrp="1"/>
          </p:cNvSpPr>
          <p:nvPr>
            <p:ph type="sldNum" sz="quarter" idx="12"/>
          </p:nvPr>
        </p:nvSpPr>
        <p:spPr/>
        <p:txBody>
          <a:bodyPr/>
          <a:lstStyle/>
          <a:p>
            <a:fld id="{03082244-2753-C144-916B-A33981399B20}" type="slidenum">
              <a:rPr kumimoji="1" lang="zh-CN" altLang="en-US" smtClean="0"/>
              <a:t>6</a:t>
            </a:fld>
            <a:endParaRPr kumimoji="1" lang="zh-CN" altLang="en-US"/>
          </a:p>
        </p:txBody>
      </p:sp>
    </p:spTree>
    <p:extLst>
      <p:ext uri="{BB962C8B-B14F-4D97-AF65-F5344CB8AC3E}">
        <p14:creationId xmlns:p14="http://schemas.microsoft.com/office/powerpoint/2010/main" val="4207880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a:t>软件的形成</a:t>
            </a:r>
          </a:p>
        </p:txBody>
      </p:sp>
      <p:sp>
        <p:nvSpPr>
          <p:cNvPr id="16387" name="Rectangle 3"/>
          <p:cNvSpPr>
            <a:spLocks noGrp="1" noChangeArrowheads="1"/>
          </p:cNvSpPr>
          <p:nvPr>
            <p:ph idx="1"/>
          </p:nvPr>
        </p:nvSpPr>
        <p:spPr/>
        <p:txBody>
          <a:bodyPr/>
          <a:lstStyle/>
          <a:p>
            <a:r>
              <a:rPr lang="zh-CN" altLang="en-US" b="0"/>
              <a:t>软件（</a:t>
            </a:r>
            <a:r>
              <a:rPr lang="en-US" altLang="zh-CN" b="0"/>
              <a:t>Software</a:t>
            </a:r>
            <a:r>
              <a:rPr lang="zh-CN" altLang="en-US" b="0"/>
              <a:t>）的形成</a:t>
            </a:r>
          </a:p>
          <a:p>
            <a:pPr lvl="1"/>
            <a:r>
              <a:rPr lang="zh-CN" altLang="en-US" b="0" i="1" u="sng">
                <a:solidFill>
                  <a:srgbClr val="000000"/>
                </a:solidFill>
              </a:rPr>
              <a:t>程序员</a:t>
            </a:r>
            <a:r>
              <a:rPr lang="zh-CN" altLang="en-US" b="0"/>
              <a:t>（</a:t>
            </a:r>
            <a:r>
              <a:rPr lang="en-US" altLang="zh-CN" b="0"/>
              <a:t>Programmer</a:t>
            </a:r>
            <a:r>
              <a:rPr lang="zh-CN" altLang="en-US" b="0"/>
              <a:t>）编写程序</a:t>
            </a:r>
            <a:r>
              <a:rPr lang="zh-CN" altLang="en-US" b="0" i="1" u="sng"/>
              <a:t>源代码</a:t>
            </a:r>
            <a:r>
              <a:rPr lang="zh-CN" altLang="en-US" b="0"/>
              <a:t>（</a:t>
            </a:r>
            <a:r>
              <a:rPr lang="en-US" altLang="zh-CN" b="0"/>
              <a:t>Source Code</a:t>
            </a:r>
            <a:r>
              <a:rPr lang="zh-CN" altLang="en-US" b="0"/>
              <a:t>）</a:t>
            </a:r>
          </a:p>
          <a:p>
            <a:pPr lvl="1">
              <a:buFontTx/>
              <a:buNone/>
            </a:pPr>
            <a:endParaRPr lang="zh-CN" altLang="en-US" b="0"/>
          </a:p>
          <a:p>
            <a:pPr lvl="1"/>
            <a:r>
              <a:rPr lang="zh-CN" altLang="en-US" b="0" i="1" u="sng">
                <a:solidFill>
                  <a:srgbClr val="000000"/>
                </a:solidFill>
              </a:rPr>
              <a:t>编译器</a:t>
            </a:r>
            <a:r>
              <a:rPr lang="zh-CN" altLang="en-US" b="0"/>
              <a:t>（</a:t>
            </a:r>
            <a:r>
              <a:rPr lang="en-US" altLang="zh-CN" b="0"/>
              <a:t>Compiler</a:t>
            </a:r>
            <a:r>
              <a:rPr lang="zh-CN" altLang="en-US" b="0"/>
              <a:t>）把源代码转换为可被计算机理解的</a:t>
            </a:r>
            <a:r>
              <a:rPr lang="zh-CN" altLang="en-US" b="0" i="1" u="sng">
                <a:solidFill>
                  <a:srgbClr val="000000"/>
                </a:solidFill>
              </a:rPr>
              <a:t>机器代码</a:t>
            </a:r>
            <a:r>
              <a:rPr lang="zh-CN" altLang="en-US" b="0"/>
              <a:t>（</a:t>
            </a:r>
            <a:r>
              <a:rPr lang="en-US" altLang="zh-CN" b="0"/>
              <a:t>Machine Code</a:t>
            </a:r>
            <a:r>
              <a:rPr lang="zh-CN" altLang="en-US" b="0"/>
              <a:t>）</a:t>
            </a:r>
          </a:p>
          <a:p>
            <a:pPr lvl="1"/>
            <a:r>
              <a:rPr lang="zh-CN" altLang="en-US" b="0"/>
              <a:t>并把机器代码以</a:t>
            </a:r>
            <a:r>
              <a:rPr lang="zh-CN" altLang="en-US" b="0" i="1" u="sng"/>
              <a:t>可</a:t>
            </a:r>
            <a:r>
              <a:rPr lang="zh-CN" altLang="en-US" b="0" i="1" u="sng">
                <a:solidFill>
                  <a:srgbClr val="000000"/>
                </a:solidFill>
              </a:rPr>
              <a:t>执行文件</a:t>
            </a:r>
            <a:r>
              <a:rPr lang="zh-CN" altLang="en-US" b="0"/>
              <a:t>（</a:t>
            </a:r>
            <a:r>
              <a:rPr lang="en-US" altLang="zh-CN" b="0"/>
              <a:t>Executable File</a:t>
            </a:r>
            <a:r>
              <a:rPr lang="zh-CN" altLang="en-US" b="0"/>
              <a:t>）的形式保存在磁盘上</a:t>
            </a:r>
          </a:p>
        </p:txBody>
      </p:sp>
      <p:sp>
        <p:nvSpPr>
          <p:cNvPr id="2" name="日期占位符 1"/>
          <p:cNvSpPr>
            <a:spLocks noGrp="1"/>
          </p:cNvSpPr>
          <p:nvPr>
            <p:ph type="dt" sz="half" idx="10"/>
          </p:nvPr>
        </p:nvSpPr>
        <p:spPr/>
        <p:txBody>
          <a:bodyPr/>
          <a:lstStyle/>
          <a:p>
            <a:fld id="{06281825-D178-E649-8596-B743358EED51}" type="datetime1">
              <a:rPr kumimoji="1" lang="zh-CN" altLang="en-US" smtClean="0"/>
              <a:t>2021/10/7</a:t>
            </a:fld>
            <a:endParaRPr kumimoji="1" lang="zh-CN" altLang="en-US"/>
          </a:p>
        </p:txBody>
      </p:sp>
      <p:sp>
        <p:nvSpPr>
          <p:cNvPr id="3" name="幻灯片编号占位符 2"/>
          <p:cNvSpPr>
            <a:spLocks noGrp="1"/>
          </p:cNvSpPr>
          <p:nvPr>
            <p:ph type="sldNum" sz="quarter" idx="12"/>
          </p:nvPr>
        </p:nvSpPr>
        <p:spPr/>
        <p:txBody>
          <a:bodyPr/>
          <a:lstStyle/>
          <a:p>
            <a:fld id="{03082244-2753-C144-916B-A33981399B20}" type="slidenum">
              <a:rPr kumimoji="1" lang="zh-CN" altLang="en-US" smtClean="0"/>
              <a:t>7</a:t>
            </a:fld>
            <a:endParaRPr kumimoji="1" lang="zh-CN" altLang="en-US"/>
          </a:p>
        </p:txBody>
      </p:sp>
    </p:spTree>
    <p:extLst>
      <p:ext uri="{BB962C8B-B14F-4D97-AF65-F5344CB8AC3E}">
        <p14:creationId xmlns:p14="http://schemas.microsoft.com/office/powerpoint/2010/main" val="61595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dirty="0"/>
              <a:t>软件运行过程的简单描述</a:t>
            </a:r>
          </a:p>
        </p:txBody>
      </p:sp>
      <p:sp>
        <p:nvSpPr>
          <p:cNvPr id="95235" name="Rectangle 3"/>
          <p:cNvSpPr>
            <a:spLocks noGrp="1" noChangeArrowheads="1"/>
          </p:cNvSpPr>
          <p:nvPr>
            <p:ph type="body" sz="half" idx="1"/>
          </p:nvPr>
        </p:nvSpPr>
        <p:spPr>
          <a:xfrm>
            <a:off x="1331119" y="2132411"/>
            <a:ext cx="3781425" cy="3673078"/>
          </a:xfrm>
        </p:spPr>
        <p:txBody>
          <a:bodyPr>
            <a:normAutofit/>
          </a:bodyPr>
          <a:lstStyle/>
          <a:p>
            <a:r>
              <a:rPr lang="zh-CN" altLang="en-US" dirty="0"/>
              <a:t>软件的运行</a:t>
            </a:r>
          </a:p>
          <a:p>
            <a:pPr lvl="1"/>
            <a:r>
              <a:rPr lang="zh-CN" altLang="en-US" dirty="0"/>
              <a:t>计算机把机器代码读入到</a:t>
            </a:r>
            <a:r>
              <a:rPr lang="zh-CN" altLang="en-US" i="1" u="sng" dirty="0">
                <a:solidFill>
                  <a:srgbClr val="000000"/>
                </a:solidFill>
              </a:rPr>
              <a:t>内存</a:t>
            </a:r>
            <a:r>
              <a:rPr lang="zh-CN" altLang="en-US" dirty="0"/>
              <a:t>（</a:t>
            </a:r>
            <a:r>
              <a:rPr lang="en-US" altLang="zh-CN" dirty="0"/>
              <a:t>Memory</a:t>
            </a:r>
            <a:r>
              <a:rPr lang="zh-CN" altLang="en-US" dirty="0"/>
              <a:t>）</a:t>
            </a:r>
          </a:p>
          <a:p>
            <a:pPr lvl="1"/>
            <a:r>
              <a:rPr lang="zh-CN" altLang="en-US" dirty="0"/>
              <a:t>由</a:t>
            </a:r>
            <a:r>
              <a:rPr lang="en-US" altLang="zh-CN" dirty="0"/>
              <a:t>CPU</a:t>
            </a:r>
            <a:r>
              <a:rPr lang="zh-CN" altLang="en-US" dirty="0"/>
              <a:t>运行这些代码</a:t>
            </a:r>
          </a:p>
          <a:p>
            <a:pPr lvl="1"/>
            <a:r>
              <a:rPr lang="zh-CN" altLang="en-US" dirty="0"/>
              <a:t>读取输入（</a:t>
            </a:r>
            <a:r>
              <a:rPr lang="en-US" altLang="zh-CN" dirty="0"/>
              <a:t>Input</a:t>
            </a:r>
            <a:r>
              <a:rPr lang="zh-CN" altLang="en-US" dirty="0"/>
              <a:t>）</a:t>
            </a:r>
          </a:p>
          <a:p>
            <a:pPr lvl="1"/>
            <a:r>
              <a:rPr lang="zh-CN" altLang="en-US" dirty="0"/>
              <a:t>产生输出（</a:t>
            </a:r>
            <a:r>
              <a:rPr lang="en-US" altLang="zh-CN" dirty="0"/>
              <a:t>Output</a:t>
            </a:r>
            <a:r>
              <a:rPr lang="zh-CN" altLang="en-US" dirty="0"/>
              <a:t>）</a:t>
            </a:r>
          </a:p>
          <a:p>
            <a:pPr lvl="1"/>
            <a:r>
              <a:rPr lang="zh-CN" altLang="en-US" dirty="0"/>
              <a:t>完成程序员预定的功能</a:t>
            </a:r>
          </a:p>
          <a:p>
            <a:r>
              <a:rPr lang="zh-CN" altLang="en-US" dirty="0"/>
              <a:t>计算机专业后续课程</a:t>
            </a:r>
          </a:p>
          <a:p>
            <a:pPr lvl="1"/>
            <a:r>
              <a:rPr lang="zh-CN" altLang="en-US" dirty="0"/>
              <a:t>数据结构</a:t>
            </a:r>
          </a:p>
          <a:p>
            <a:pPr lvl="1"/>
            <a:r>
              <a:rPr lang="zh-CN" altLang="en-US" dirty="0"/>
              <a:t>编译原理</a:t>
            </a:r>
          </a:p>
          <a:p>
            <a:pPr lvl="1"/>
            <a:r>
              <a:rPr lang="zh-CN" altLang="en-US" dirty="0"/>
              <a:t>操作系统</a:t>
            </a:r>
          </a:p>
        </p:txBody>
      </p:sp>
      <p:pic>
        <p:nvPicPr>
          <p:cNvPr id="95236" name="Picture 4" descr="HS5ClipImage_3f4f036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4647373" y="2057401"/>
            <a:ext cx="2992505" cy="3342085"/>
          </a:xfrm>
          <a:noFill/>
          <a:ln/>
        </p:spPr>
      </p:pic>
      <p:sp>
        <p:nvSpPr>
          <p:cNvPr id="2" name="日期占位符 1"/>
          <p:cNvSpPr>
            <a:spLocks noGrp="1"/>
          </p:cNvSpPr>
          <p:nvPr>
            <p:ph type="dt" sz="half" idx="10"/>
          </p:nvPr>
        </p:nvSpPr>
        <p:spPr/>
        <p:txBody>
          <a:bodyPr/>
          <a:lstStyle/>
          <a:p>
            <a:fld id="{499A167B-B75C-0A4D-B4C9-F9B7E41104BF}" type="datetime1">
              <a:rPr lang="zh-CN" altLang="en-US" smtClean="0"/>
              <a:t>2021/10/7</a:t>
            </a:fld>
            <a:endParaRPr lang="en-US" altLang="zh-CN"/>
          </a:p>
        </p:txBody>
      </p:sp>
      <p:sp>
        <p:nvSpPr>
          <p:cNvPr id="3" name="幻灯片编号占位符 2"/>
          <p:cNvSpPr>
            <a:spLocks noGrp="1"/>
          </p:cNvSpPr>
          <p:nvPr>
            <p:ph type="sldNum" sz="quarter" idx="12"/>
          </p:nvPr>
        </p:nvSpPr>
        <p:spPr/>
        <p:txBody>
          <a:bodyPr/>
          <a:lstStyle/>
          <a:p>
            <a:fld id="{35DA4511-A590-974C-83A6-0B75A311B5DE}" type="slidenum">
              <a:rPr lang="zh-CN" altLang="en-US" smtClean="0"/>
              <a:pPr/>
              <a:t>8</a:t>
            </a:fld>
            <a:endParaRPr lang="en-US" altLang="zh-CN"/>
          </a:p>
        </p:txBody>
      </p:sp>
    </p:spTree>
    <p:extLst>
      <p:ext uri="{BB962C8B-B14F-4D97-AF65-F5344CB8AC3E}">
        <p14:creationId xmlns:p14="http://schemas.microsoft.com/office/powerpoint/2010/main" val="159918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78588" y="1106742"/>
            <a:ext cx="3012363" cy="577081"/>
          </a:xfrm>
          <a:prstGeom prst="rect">
            <a:avLst/>
          </a:prstGeom>
        </p:spPr>
        <p:txBody>
          <a:bodyPr wrap="none">
            <a:spAutoFit/>
          </a:bodyPr>
          <a:lstStyle/>
          <a:p>
            <a:pPr algn="ctr" eaLnBrk="1" hangingPunct="1"/>
            <a:r>
              <a:rPr lang="zh-CN" altLang="en-US" sz="315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程序</a:t>
            </a:r>
            <a:r>
              <a:rPr lang="en-US" altLang="zh-CN" sz="315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a:t>
            </a:r>
            <a:r>
              <a:rPr lang="zh-CN" altLang="en-US" sz="315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直观理解</a:t>
            </a:r>
          </a:p>
        </p:txBody>
      </p:sp>
      <p:sp>
        <p:nvSpPr>
          <p:cNvPr id="6" name="Text Box 3"/>
          <p:cNvSpPr txBox="1">
            <a:spLocks noChangeArrowheads="1"/>
          </p:cNvSpPr>
          <p:nvPr/>
        </p:nvSpPr>
        <p:spPr bwMode="auto">
          <a:xfrm>
            <a:off x="1493658" y="1916832"/>
            <a:ext cx="62865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en-US" altLang="zh-CN" sz="2100" b="1" dirty="0">
                <a:solidFill>
                  <a:srgbClr val="C00000"/>
                </a:solidFill>
                <a:latin typeface="Times New Roman" charset="0"/>
              </a:rPr>
              <a:t>“</a:t>
            </a:r>
            <a:r>
              <a:rPr kumimoji="1" lang="zh-CN" altLang="en-US" sz="2100" b="1" dirty="0">
                <a:solidFill>
                  <a:srgbClr val="C00000"/>
                </a:solidFill>
                <a:latin typeface="Times New Roman" charset="0"/>
              </a:rPr>
              <a:t>程序”（</a:t>
            </a:r>
            <a:r>
              <a:rPr kumimoji="1" lang="en-US" altLang="zh-CN" sz="2100" b="1" dirty="0">
                <a:solidFill>
                  <a:srgbClr val="C00000"/>
                </a:solidFill>
                <a:latin typeface="Times New Roman" charset="0"/>
              </a:rPr>
              <a:t>program</a:t>
            </a:r>
            <a:r>
              <a:rPr kumimoji="1" lang="zh-CN" altLang="en-US" sz="2100" b="1" dirty="0">
                <a:solidFill>
                  <a:srgbClr val="C00000"/>
                </a:solidFill>
                <a:latin typeface="Times New Roman" charset="0"/>
              </a:rPr>
              <a:t>）一词来自生活，通常指完成某些事务的一种既定方式和过程。</a:t>
            </a:r>
            <a:r>
              <a:rPr kumimoji="1" lang="zh-CN" altLang="en-US" sz="2100" dirty="0">
                <a:solidFill>
                  <a:srgbClr val="C00000"/>
                </a:solidFill>
                <a:latin typeface="Times New Roman" charset="0"/>
              </a:rPr>
              <a:t> </a:t>
            </a:r>
          </a:p>
        </p:txBody>
      </p:sp>
      <p:sp>
        <p:nvSpPr>
          <p:cNvPr id="7" name="Text Box 4"/>
          <p:cNvSpPr txBox="1">
            <a:spLocks noChangeArrowheads="1"/>
          </p:cNvSpPr>
          <p:nvPr/>
        </p:nvSpPr>
        <p:spPr bwMode="auto">
          <a:xfrm>
            <a:off x="1550808" y="2774083"/>
            <a:ext cx="1485900" cy="2095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eaLnBrk="1" hangingPunct="1">
              <a:spcBef>
                <a:spcPct val="30000"/>
              </a:spcBef>
            </a:pPr>
            <a:r>
              <a:rPr kumimoji="1" lang="en-US" altLang="zh-CN" sz="2100" b="1" dirty="0">
                <a:latin typeface="Times New Roman" charset="0"/>
              </a:rPr>
              <a:t>1</a:t>
            </a:r>
            <a:r>
              <a:rPr kumimoji="1" lang="zh-CN" altLang="en-US" sz="2100" b="1" dirty="0">
                <a:latin typeface="Times New Roman" charset="0"/>
              </a:rPr>
              <a:t>，起床</a:t>
            </a:r>
            <a:endParaRPr kumimoji="1" lang="zh-CN" altLang="en-US" sz="2100" b="1" dirty="0">
              <a:latin typeface="Courier New" charset="0"/>
            </a:endParaRPr>
          </a:p>
          <a:p>
            <a:pPr algn="just" eaLnBrk="1" hangingPunct="1">
              <a:spcBef>
                <a:spcPct val="30000"/>
              </a:spcBef>
            </a:pPr>
            <a:r>
              <a:rPr kumimoji="1" lang="en-US" altLang="zh-CN" sz="2100" b="1" dirty="0">
                <a:latin typeface="Times New Roman" charset="0"/>
              </a:rPr>
              <a:t>2</a:t>
            </a:r>
            <a:r>
              <a:rPr kumimoji="1" lang="zh-CN" altLang="en-US" sz="2100" b="1" dirty="0">
                <a:latin typeface="Times New Roman" charset="0"/>
              </a:rPr>
              <a:t>，刷牙</a:t>
            </a:r>
            <a:endParaRPr kumimoji="1" lang="zh-CN" altLang="en-US" sz="2100" b="1" dirty="0">
              <a:latin typeface="Courier New" charset="0"/>
            </a:endParaRPr>
          </a:p>
          <a:p>
            <a:pPr algn="just" eaLnBrk="1" hangingPunct="1">
              <a:spcBef>
                <a:spcPct val="30000"/>
              </a:spcBef>
            </a:pPr>
            <a:r>
              <a:rPr kumimoji="1" lang="en-US" altLang="zh-CN" sz="2100" b="1" dirty="0">
                <a:latin typeface="Times New Roman" charset="0"/>
              </a:rPr>
              <a:t>3</a:t>
            </a:r>
            <a:r>
              <a:rPr kumimoji="1" lang="zh-CN" altLang="en-US" sz="2100" b="1" dirty="0">
                <a:latin typeface="Times New Roman" charset="0"/>
              </a:rPr>
              <a:t>，洗脸</a:t>
            </a:r>
            <a:endParaRPr kumimoji="1" lang="zh-CN" altLang="en-US" sz="2100" b="1" dirty="0">
              <a:latin typeface="Courier New" charset="0"/>
            </a:endParaRPr>
          </a:p>
          <a:p>
            <a:pPr algn="just" eaLnBrk="1" hangingPunct="1">
              <a:spcBef>
                <a:spcPct val="30000"/>
              </a:spcBef>
            </a:pPr>
            <a:r>
              <a:rPr kumimoji="1" lang="en-US" altLang="zh-CN" sz="2100" b="1" dirty="0">
                <a:latin typeface="Times New Roman" charset="0"/>
              </a:rPr>
              <a:t>4</a:t>
            </a:r>
            <a:r>
              <a:rPr kumimoji="1" lang="zh-CN" altLang="en-US" sz="2100" b="1" dirty="0">
                <a:latin typeface="Times New Roman" charset="0"/>
              </a:rPr>
              <a:t>，吃饭</a:t>
            </a:r>
            <a:endParaRPr kumimoji="1" lang="zh-CN" altLang="en-US" sz="2100" b="1" dirty="0">
              <a:latin typeface="Courier New" charset="0"/>
            </a:endParaRPr>
          </a:p>
          <a:p>
            <a:pPr eaLnBrk="1" hangingPunct="1">
              <a:spcBef>
                <a:spcPct val="30000"/>
              </a:spcBef>
            </a:pPr>
            <a:r>
              <a:rPr kumimoji="1" lang="en-US" altLang="zh-CN" sz="2100" b="1" dirty="0">
                <a:latin typeface="Times New Roman" charset="0"/>
              </a:rPr>
              <a:t>5</a:t>
            </a:r>
            <a:r>
              <a:rPr kumimoji="1" lang="zh-CN" altLang="en-US" sz="2100" b="1" dirty="0">
                <a:latin typeface="Times New Roman" charset="0"/>
              </a:rPr>
              <a:t>，早自习 </a:t>
            </a:r>
          </a:p>
        </p:txBody>
      </p:sp>
      <p:sp>
        <p:nvSpPr>
          <p:cNvPr id="8" name="Text Box 5"/>
          <p:cNvSpPr txBox="1">
            <a:spLocks noChangeArrowheads="1"/>
          </p:cNvSpPr>
          <p:nvPr/>
        </p:nvSpPr>
        <p:spPr bwMode="auto">
          <a:xfrm>
            <a:off x="1550808" y="5117233"/>
            <a:ext cx="61150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kumimoji="1" lang="zh-CN" altLang="en-US" sz="2100" b="1">
                <a:latin typeface="Times New Roman" charset="0"/>
              </a:rPr>
              <a:t>按顺序实施这些步骤，即完成了该项事务。</a:t>
            </a:r>
          </a:p>
        </p:txBody>
      </p:sp>
      <p:pic>
        <p:nvPicPr>
          <p:cNvPr id="9" name="图片 8"/>
          <p:cNvPicPr>
            <a:picLocks noChangeAspect="1"/>
          </p:cNvPicPr>
          <p:nvPr/>
        </p:nvPicPr>
        <p:blipFill>
          <a:blip r:embed="rId3"/>
          <a:stretch>
            <a:fillRect/>
          </a:stretch>
        </p:blipFill>
        <p:spPr>
          <a:xfrm>
            <a:off x="3761910" y="2644807"/>
            <a:ext cx="3275894" cy="2328956"/>
          </a:xfrm>
          <a:prstGeom prst="rect">
            <a:avLst/>
          </a:prstGeom>
        </p:spPr>
      </p:pic>
      <p:sp>
        <p:nvSpPr>
          <p:cNvPr id="2" name="日期占位符 1"/>
          <p:cNvSpPr>
            <a:spLocks noGrp="1"/>
          </p:cNvSpPr>
          <p:nvPr>
            <p:ph type="dt" sz="half" idx="10"/>
          </p:nvPr>
        </p:nvSpPr>
        <p:spPr/>
        <p:txBody>
          <a:bodyPr/>
          <a:lstStyle/>
          <a:p>
            <a:fld id="{1C5F7FC7-85BA-D84E-9B69-02A6F536AEF6}" type="datetime1">
              <a:rPr lang="zh-CN" altLang="en-US" smtClean="0"/>
              <a:t>2021/10/7</a:t>
            </a:fld>
            <a:endParaRPr lang="en-US" altLang="zh-CN"/>
          </a:p>
        </p:txBody>
      </p:sp>
      <p:sp>
        <p:nvSpPr>
          <p:cNvPr id="3" name="幻灯片编号占位符 2"/>
          <p:cNvSpPr>
            <a:spLocks noGrp="1"/>
          </p:cNvSpPr>
          <p:nvPr>
            <p:ph type="sldNum" sz="quarter" idx="12"/>
          </p:nvPr>
        </p:nvSpPr>
        <p:spPr/>
        <p:txBody>
          <a:bodyPr/>
          <a:lstStyle/>
          <a:p>
            <a:fld id="{35DA4511-A590-974C-83A6-0B75A311B5DE}" type="slidenum">
              <a:rPr lang="zh-CN" altLang="en-US" smtClean="0"/>
              <a:pPr/>
              <a:t>9</a:t>
            </a:fld>
            <a:endParaRPr lang="en-US" altLang="zh-CN"/>
          </a:p>
        </p:txBody>
      </p:sp>
    </p:spTree>
    <p:extLst>
      <p:ext uri="{BB962C8B-B14F-4D97-AF65-F5344CB8AC3E}">
        <p14:creationId xmlns:p14="http://schemas.microsoft.com/office/powerpoint/2010/main" val="104555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116</TotalTime>
  <Words>2502</Words>
  <Application>Microsoft Macintosh PowerPoint</Application>
  <PresentationFormat>全屏显示(4:3)</PresentationFormat>
  <Paragraphs>271</Paragraphs>
  <Slides>37</Slides>
  <Notes>10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51" baseType="lpstr">
      <vt:lpstr>方正兰亭黑_GBK</vt:lpstr>
      <vt:lpstr>隶书</vt:lpstr>
      <vt:lpstr>宋体</vt:lpstr>
      <vt:lpstr>����</vt:lpstr>
      <vt:lpstr>Calibri</vt:lpstr>
      <vt:lpstr>Courier New</vt:lpstr>
      <vt:lpstr>Helvetica Neue</vt:lpstr>
      <vt:lpstr>Rockwell</vt:lpstr>
      <vt:lpstr>Rockwell Condensed</vt:lpstr>
      <vt:lpstr>Rockwell Extra Bold</vt:lpstr>
      <vt:lpstr>Times New Roman</vt:lpstr>
      <vt:lpstr>Wingdings</vt:lpstr>
      <vt:lpstr>木活字</vt:lpstr>
      <vt:lpstr>图片</vt:lpstr>
      <vt:lpstr>PowerPoint 演示文稿</vt:lpstr>
      <vt:lpstr>PowerPoint 演示文稿</vt:lpstr>
      <vt:lpstr>一、计算机与人工智能</vt:lpstr>
      <vt:lpstr>PowerPoint 演示文稿</vt:lpstr>
      <vt:lpstr>计算机</vt:lpstr>
      <vt:lpstr>二、编码与软件</vt:lpstr>
      <vt:lpstr>软件的形成</vt:lpstr>
      <vt:lpstr>软件运行过程的简单描述</vt:lpstr>
      <vt:lpstr>PowerPoint 演示文稿</vt:lpstr>
      <vt:lpstr>程序与程序开发</vt:lpstr>
      <vt:lpstr>程序设计语言的故事</vt:lpstr>
      <vt:lpstr>三、高级编程语言</vt:lpstr>
      <vt:lpstr>高级语言的简单历史 </vt:lpstr>
      <vt:lpstr>流行语言</vt:lpstr>
      <vt:lpstr>四、C语言的发展史</vt:lpstr>
      <vt:lpstr>C程序设计语言</vt:lpstr>
      <vt:lpstr>C语言的设计者</vt:lpstr>
      <vt:lpstr>PowerPoint 演示文稿</vt:lpstr>
      <vt:lpstr>C程序设计语言</vt:lpstr>
      <vt:lpstr>Ritchie和Thompson在开发UNIX</vt:lpstr>
      <vt:lpstr>和Unix的设计者Ken Thompson 接受美国国家技术勋章</vt:lpstr>
      <vt:lpstr>标准化 ANSI</vt:lpstr>
      <vt:lpstr>PowerPoint 演示文稿</vt:lpstr>
      <vt:lpstr>PowerPoint 演示文稿</vt:lpstr>
      <vt:lpstr>五、C语言程序设计</vt:lpstr>
      <vt:lpstr>C程序设计语言</vt:lpstr>
      <vt:lpstr>C程序设计语言</vt:lpstr>
      <vt:lpstr>C语言执行过程</vt:lpstr>
      <vt:lpstr>PowerPoint 演示文稿</vt:lpstr>
      <vt:lpstr>问题与程序设计过程</vt:lpstr>
      <vt:lpstr>PowerPoint 演示文稿</vt:lpstr>
      <vt:lpstr>六、课程学习</vt:lpstr>
      <vt:lpstr>课程学习目的</vt:lpstr>
      <vt:lpstr>本课程学习中应注意的问题 </vt:lpstr>
      <vt:lpstr>PowerPoint 演示文稿</vt:lpstr>
      <vt:lpstr>Thanks for Thanking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LPLS82</cp:lastModifiedBy>
  <cp:revision>103</cp:revision>
  <dcterms:created xsi:type="dcterms:W3CDTF">2016-09-20T04:13:45Z</dcterms:created>
  <dcterms:modified xsi:type="dcterms:W3CDTF">2021-10-07T09:33:28Z</dcterms:modified>
</cp:coreProperties>
</file>